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601" r:id="rId2"/>
    <p:sldId id="256" r:id="rId3"/>
    <p:sldId id="277" r:id="rId4"/>
    <p:sldId id="605" r:id="rId5"/>
    <p:sldId id="399" r:id="rId6"/>
    <p:sldId id="633" r:id="rId7"/>
    <p:sldId id="579" r:id="rId8"/>
    <p:sldId id="580" r:id="rId9"/>
    <p:sldId id="581" r:id="rId10"/>
    <p:sldId id="582" r:id="rId11"/>
    <p:sldId id="583" r:id="rId12"/>
    <p:sldId id="584" r:id="rId13"/>
    <p:sldId id="585" r:id="rId14"/>
    <p:sldId id="586" r:id="rId15"/>
    <p:sldId id="587" r:id="rId16"/>
    <p:sldId id="588" r:id="rId17"/>
    <p:sldId id="592" r:id="rId18"/>
    <p:sldId id="593" r:id="rId19"/>
    <p:sldId id="594" r:id="rId20"/>
    <p:sldId id="595" r:id="rId21"/>
    <p:sldId id="606" r:id="rId22"/>
    <p:sldId id="607" r:id="rId23"/>
    <p:sldId id="609" r:id="rId24"/>
    <p:sldId id="608" r:id="rId25"/>
    <p:sldId id="279" r:id="rId26"/>
    <p:sldId id="511" r:id="rId27"/>
    <p:sldId id="603" r:id="rId28"/>
    <p:sldId id="617" r:id="rId29"/>
    <p:sldId id="618" r:id="rId30"/>
    <p:sldId id="619" r:id="rId31"/>
    <p:sldId id="616" r:id="rId32"/>
    <p:sldId id="596" r:id="rId33"/>
    <p:sldId id="620" r:id="rId34"/>
    <p:sldId id="614" r:id="rId35"/>
    <p:sldId id="552" r:id="rId36"/>
    <p:sldId id="513" r:id="rId37"/>
    <p:sldId id="514" r:id="rId38"/>
    <p:sldId id="597" r:id="rId39"/>
    <p:sldId id="516" r:id="rId40"/>
    <p:sldId id="598" r:id="rId41"/>
    <p:sldId id="534" r:id="rId42"/>
    <p:sldId id="535" r:id="rId43"/>
    <p:sldId id="518" r:id="rId44"/>
    <p:sldId id="520" r:id="rId45"/>
    <p:sldId id="530" r:id="rId46"/>
    <p:sldId id="531" r:id="rId47"/>
    <p:sldId id="568" r:id="rId48"/>
    <p:sldId id="523" r:id="rId49"/>
    <p:sldId id="526" r:id="rId50"/>
    <p:sldId id="630" r:id="rId51"/>
    <p:sldId id="629" r:id="rId52"/>
    <p:sldId id="571" r:id="rId53"/>
    <p:sldId id="555" r:id="rId54"/>
    <p:sldId id="528" r:id="rId55"/>
    <p:sldId id="572" r:id="rId56"/>
    <p:sldId id="557" r:id="rId57"/>
    <p:sldId id="533" r:id="rId58"/>
    <p:sldId id="536" r:id="rId59"/>
    <p:sldId id="537" r:id="rId60"/>
    <p:sldId id="539" r:id="rId61"/>
    <p:sldId id="599" r:id="rId62"/>
    <p:sldId id="604" r:id="rId63"/>
  </p:sldIdLst>
  <p:sldSz cx="9144000" cy="5143500" type="screen16x9"/>
  <p:notesSz cx="10234613" cy="71040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CC0000"/>
    <a:srgbClr val="C45D08"/>
    <a:srgbClr val="FDB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30" autoAdjust="0"/>
    <p:restoredTop sz="78149" autoAdjust="0"/>
  </p:normalViewPr>
  <p:slideViewPr>
    <p:cSldViewPr>
      <p:cViewPr varScale="1">
        <p:scale>
          <a:sx n="67" d="100"/>
          <a:sy n="67" d="100"/>
        </p:scale>
        <p:origin x="-1360" y="-6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36" y="-56"/>
      </p:cViewPr>
      <p:guideLst>
        <p:guide orient="horz" pos="2238"/>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999" cy="355203"/>
          </a:xfrm>
          <a:prstGeom prst="rect">
            <a:avLst/>
          </a:prstGeom>
        </p:spPr>
        <p:txBody>
          <a:bodyPr vert="horz" lIns="99075" tIns="49538" rIns="99075" bIns="49538" rtlCol="0"/>
          <a:lstStyle>
            <a:lvl1pPr algn="l">
              <a:defRPr sz="1300"/>
            </a:lvl1pPr>
          </a:lstStyle>
          <a:p>
            <a:endParaRPr lang="de-CH"/>
          </a:p>
        </p:txBody>
      </p:sp>
      <p:sp>
        <p:nvSpPr>
          <p:cNvPr id="3" name="Date Placeholder 2"/>
          <p:cNvSpPr>
            <a:spLocks noGrp="1"/>
          </p:cNvSpPr>
          <p:nvPr>
            <p:ph type="dt" sz="quarter" idx="1"/>
          </p:nvPr>
        </p:nvSpPr>
        <p:spPr>
          <a:xfrm>
            <a:off x="5797246" y="1"/>
            <a:ext cx="4434999" cy="355203"/>
          </a:xfrm>
          <a:prstGeom prst="rect">
            <a:avLst/>
          </a:prstGeom>
        </p:spPr>
        <p:txBody>
          <a:bodyPr vert="horz" lIns="99075" tIns="49538" rIns="99075" bIns="49538" rtlCol="0"/>
          <a:lstStyle>
            <a:lvl1pPr algn="r">
              <a:defRPr sz="1300"/>
            </a:lvl1pPr>
          </a:lstStyle>
          <a:p>
            <a:fld id="{C1BBB1BC-CB68-44AC-BC50-79C3DB4128FC}" type="datetimeFigureOut">
              <a:rPr lang="de-CH" smtClean="0"/>
              <a:t>25.06.2022</a:t>
            </a:fld>
            <a:endParaRPr lang="de-CH"/>
          </a:p>
        </p:txBody>
      </p:sp>
      <p:sp>
        <p:nvSpPr>
          <p:cNvPr id="4" name="Footer Placeholder 3"/>
          <p:cNvSpPr>
            <a:spLocks noGrp="1"/>
          </p:cNvSpPr>
          <p:nvPr>
            <p:ph type="ftr" sz="quarter" idx="2"/>
          </p:nvPr>
        </p:nvSpPr>
        <p:spPr>
          <a:xfrm>
            <a:off x="0" y="6747627"/>
            <a:ext cx="4434999" cy="355203"/>
          </a:xfrm>
          <a:prstGeom prst="rect">
            <a:avLst/>
          </a:prstGeom>
        </p:spPr>
        <p:txBody>
          <a:bodyPr vert="horz" lIns="99075" tIns="49538" rIns="99075" bIns="49538" rtlCol="0" anchor="b"/>
          <a:lstStyle>
            <a:lvl1pPr algn="l">
              <a:defRPr sz="1300"/>
            </a:lvl1pPr>
          </a:lstStyle>
          <a:p>
            <a:endParaRPr lang="de-CH"/>
          </a:p>
        </p:txBody>
      </p:sp>
      <p:sp>
        <p:nvSpPr>
          <p:cNvPr id="5" name="Slide Number Placeholder 4"/>
          <p:cNvSpPr>
            <a:spLocks noGrp="1"/>
          </p:cNvSpPr>
          <p:nvPr>
            <p:ph type="sldNum" sz="quarter" idx="3"/>
          </p:nvPr>
        </p:nvSpPr>
        <p:spPr>
          <a:xfrm>
            <a:off x="5797246" y="6747627"/>
            <a:ext cx="4434999" cy="355203"/>
          </a:xfrm>
          <a:prstGeom prst="rect">
            <a:avLst/>
          </a:prstGeom>
        </p:spPr>
        <p:txBody>
          <a:bodyPr vert="horz" lIns="99075" tIns="49538" rIns="99075" bIns="49538" rtlCol="0" anchor="b"/>
          <a:lstStyle>
            <a:lvl1pPr algn="r">
              <a:defRPr sz="1300"/>
            </a:lvl1pPr>
          </a:lstStyle>
          <a:p>
            <a:fld id="{5F8A91E9-8FB4-498E-ADF5-73F98B421600}" type="slidenum">
              <a:rPr lang="de-CH" smtClean="0"/>
              <a:t>‹#›</a:t>
            </a:fld>
            <a:endParaRPr lang="de-CH"/>
          </a:p>
        </p:txBody>
      </p:sp>
    </p:spTree>
    <p:extLst>
      <p:ext uri="{BB962C8B-B14F-4D97-AF65-F5344CB8AC3E}">
        <p14:creationId xmlns:p14="http://schemas.microsoft.com/office/powerpoint/2010/main" val="417112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434999" cy="355203"/>
          </a:xfrm>
          <a:prstGeom prst="rect">
            <a:avLst/>
          </a:prstGeom>
        </p:spPr>
        <p:txBody>
          <a:bodyPr vert="horz" lIns="99075" tIns="49538" rIns="99075" bIns="49538" rtlCol="0"/>
          <a:lstStyle>
            <a:lvl1pPr algn="l">
              <a:defRPr sz="1300"/>
            </a:lvl1pPr>
          </a:lstStyle>
          <a:p>
            <a:endParaRPr lang="de-CH"/>
          </a:p>
        </p:txBody>
      </p:sp>
      <p:sp>
        <p:nvSpPr>
          <p:cNvPr id="3" name="Date Placeholder 2"/>
          <p:cNvSpPr>
            <a:spLocks noGrp="1"/>
          </p:cNvSpPr>
          <p:nvPr>
            <p:ph type="dt" idx="1"/>
          </p:nvPr>
        </p:nvSpPr>
        <p:spPr>
          <a:xfrm>
            <a:off x="5797246" y="1"/>
            <a:ext cx="4434999" cy="355203"/>
          </a:xfrm>
          <a:prstGeom prst="rect">
            <a:avLst/>
          </a:prstGeom>
        </p:spPr>
        <p:txBody>
          <a:bodyPr vert="horz" lIns="99075" tIns="49538" rIns="99075" bIns="49538" rtlCol="0"/>
          <a:lstStyle>
            <a:lvl1pPr algn="r">
              <a:defRPr sz="1300"/>
            </a:lvl1pPr>
          </a:lstStyle>
          <a:p>
            <a:fld id="{18314146-539E-499F-8E9B-DD047051D336}" type="datetimeFigureOut">
              <a:rPr lang="de-CH" smtClean="0"/>
              <a:t>25.06.2022</a:t>
            </a:fld>
            <a:endParaRPr lang="de-CH"/>
          </a:p>
        </p:txBody>
      </p:sp>
      <p:sp>
        <p:nvSpPr>
          <p:cNvPr id="4" name="Slide Image Placeholder 3"/>
          <p:cNvSpPr>
            <a:spLocks noGrp="1" noRot="1" noChangeAspect="1"/>
          </p:cNvSpPr>
          <p:nvPr>
            <p:ph type="sldImg" idx="2"/>
          </p:nvPr>
        </p:nvSpPr>
        <p:spPr>
          <a:xfrm>
            <a:off x="2749550" y="533400"/>
            <a:ext cx="4735513" cy="2663825"/>
          </a:xfrm>
          <a:prstGeom prst="rect">
            <a:avLst/>
          </a:prstGeom>
          <a:noFill/>
          <a:ln w="12700">
            <a:solidFill>
              <a:prstClr val="black"/>
            </a:solidFill>
          </a:ln>
        </p:spPr>
        <p:txBody>
          <a:bodyPr vert="horz" lIns="99075" tIns="49538" rIns="99075" bIns="49538" rtlCol="0" anchor="ctr"/>
          <a:lstStyle/>
          <a:p>
            <a:endParaRPr lang="de-CH"/>
          </a:p>
        </p:txBody>
      </p:sp>
      <p:sp>
        <p:nvSpPr>
          <p:cNvPr id="5" name="Notes Placeholder 4"/>
          <p:cNvSpPr>
            <a:spLocks noGrp="1"/>
          </p:cNvSpPr>
          <p:nvPr>
            <p:ph type="body" sz="quarter" idx="3"/>
          </p:nvPr>
        </p:nvSpPr>
        <p:spPr>
          <a:xfrm>
            <a:off x="1023462" y="3374430"/>
            <a:ext cx="8187690" cy="3196828"/>
          </a:xfrm>
          <a:prstGeom prst="rect">
            <a:avLst/>
          </a:prstGeom>
        </p:spPr>
        <p:txBody>
          <a:bodyPr vert="horz" lIns="99075" tIns="49538" rIns="99075" bIns="4953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6" name="Footer Placeholder 5"/>
          <p:cNvSpPr>
            <a:spLocks noGrp="1"/>
          </p:cNvSpPr>
          <p:nvPr>
            <p:ph type="ftr" sz="quarter" idx="4"/>
          </p:nvPr>
        </p:nvSpPr>
        <p:spPr>
          <a:xfrm>
            <a:off x="0" y="6747627"/>
            <a:ext cx="4434999" cy="355203"/>
          </a:xfrm>
          <a:prstGeom prst="rect">
            <a:avLst/>
          </a:prstGeom>
        </p:spPr>
        <p:txBody>
          <a:bodyPr vert="horz" lIns="99075" tIns="49538" rIns="99075" bIns="49538" rtlCol="0" anchor="b"/>
          <a:lstStyle>
            <a:lvl1pPr algn="l">
              <a:defRPr sz="1300"/>
            </a:lvl1pPr>
          </a:lstStyle>
          <a:p>
            <a:endParaRPr lang="de-CH"/>
          </a:p>
        </p:txBody>
      </p:sp>
      <p:sp>
        <p:nvSpPr>
          <p:cNvPr id="7" name="Slide Number Placeholder 6"/>
          <p:cNvSpPr>
            <a:spLocks noGrp="1"/>
          </p:cNvSpPr>
          <p:nvPr>
            <p:ph type="sldNum" sz="quarter" idx="5"/>
          </p:nvPr>
        </p:nvSpPr>
        <p:spPr>
          <a:xfrm>
            <a:off x="5797246" y="6747627"/>
            <a:ext cx="4434999" cy="355203"/>
          </a:xfrm>
          <a:prstGeom prst="rect">
            <a:avLst/>
          </a:prstGeom>
        </p:spPr>
        <p:txBody>
          <a:bodyPr vert="horz" lIns="99075" tIns="49538" rIns="99075" bIns="49538" rtlCol="0" anchor="b"/>
          <a:lstStyle>
            <a:lvl1pPr algn="r">
              <a:defRPr sz="1300"/>
            </a:lvl1pPr>
          </a:lstStyle>
          <a:p>
            <a:fld id="{3D191C6C-B090-44BA-9031-3126CDB6DBC7}" type="slidenum">
              <a:rPr lang="de-CH" smtClean="0"/>
              <a:t>‹#›</a:t>
            </a:fld>
            <a:endParaRPr lang="de-CH"/>
          </a:p>
        </p:txBody>
      </p:sp>
    </p:spTree>
    <p:extLst>
      <p:ext uri="{BB962C8B-B14F-4D97-AF65-F5344CB8AC3E}">
        <p14:creationId xmlns:p14="http://schemas.microsoft.com/office/powerpoint/2010/main" val="274496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co/2aA5ay9M4r"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co/Pj4tLDOAX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klimaseniorinnen.ch/unsere-klage-am-egmr/"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journals.plos.org/plosone/article?id=10.1371/journal.pone.0185809"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flickr.com/photos/samosbeach/"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bafu.admin.ch/bafu/de/home/themen/abfall/abfallwegweiser-a-z/kunststoffe.html"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bfs.admin.ch/bfsstatic/dam/assets/4322942/master"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CH" sz="1300" dirty="0"/>
              <a:t>Mit dieser Präsentation wollen wir es ein bisschen einfacher machen:</a:t>
            </a:r>
          </a:p>
          <a:p>
            <a:pPr algn="l"/>
            <a:r>
              <a:rPr lang="de-CH" sz="3000" dirty="0">
                <a:latin typeface="Bahnschrift SemiBold" panose="020B0502040204020203" pitchFamily="34" charset="0"/>
              </a:rPr>
              <a:t>1) Dimensionen verstehen.</a:t>
            </a:r>
          </a:p>
          <a:p>
            <a:pPr algn="l"/>
            <a:r>
              <a:rPr lang="de-CH" sz="3000" dirty="0">
                <a:latin typeface="Bahnschrift SemiBold" panose="020B0502040204020203" pitchFamily="34" charset="0"/>
              </a:rPr>
              <a:t>2) Handeln.</a:t>
            </a:r>
          </a:p>
          <a:p>
            <a:endParaRPr lang="de-CH" dirty="0" smtClean="0"/>
          </a:p>
          <a:p>
            <a:r>
              <a:rPr lang="de-CH" dirty="0" smtClean="0"/>
              <a:t>(Foto elternfuersklima.ch )</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a:t>
            </a:fld>
            <a:endParaRPr lang="de-CH"/>
          </a:p>
        </p:txBody>
      </p:sp>
    </p:spTree>
    <p:extLst>
      <p:ext uri="{BB962C8B-B14F-4D97-AF65-F5344CB8AC3E}">
        <p14:creationId xmlns:p14="http://schemas.microsoft.com/office/powerpoint/2010/main" val="2771164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Wo stehen wir heute?</a:t>
            </a:r>
          </a:p>
          <a:p>
            <a:r>
              <a:rPr lang="de-CH" dirty="0"/>
              <a:t>CO2 Konzentration</a:t>
            </a:r>
            <a:r>
              <a:rPr lang="de-CH" baseline="0" dirty="0"/>
              <a:t> als ich geboren wurde (ca. 322ppm)</a:t>
            </a:r>
          </a:p>
          <a:p>
            <a:r>
              <a:rPr lang="de-CH" baseline="0" dirty="0"/>
              <a:t>CO2 Konzentration heute 2021 (417ppm)</a:t>
            </a:r>
          </a:p>
          <a:p>
            <a:r>
              <a:rPr lang="de-CH" baseline="0" dirty="0"/>
              <a:t>Seit ich auf der Welt bin (53 Jahre) wurden ¾ aller CO2 Emissionen seit beginn der Industrialisierung ausgestossen.</a:t>
            </a:r>
          </a:p>
          <a:p>
            <a:pPr defTabSz="990752">
              <a:defRPr/>
            </a:pPr>
            <a:r>
              <a:rPr lang="de-CH" dirty="0"/>
              <a:t>Trägheit</a:t>
            </a:r>
            <a:r>
              <a:rPr lang="de-CH" baseline="0" dirty="0"/>
              <a:t> im System: es dauert ein paar Jahrzehnte bis Temperaturen sich CO2 angepasst hat.</a:t>
            </a:r>
          </a:p>
          <a:p>
            <a:endParaRPr lang="de-CH"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10</a:t>
            </a:fld>
            <a:endParaRPr lang="de-CH"/>
          </a:p>
        </p:txBody>
      </p:sp>
    </p:spTree>
    <p:extLst>
      <p:ext uri="{BB962C8B-B14F-4D97-AF65-F5344CB8AC3E}">
        <p14:creationId xmlns:p14="http://schemas.microsoft.com/office/powerpoint/2010/main" val="1686991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Wo stehen wir heute?</a:t>
            </a:r>
          </a:p>
          <a:p>
            <a:r>
              <a:rPr lang="de-CH" dirty="0"/>
              <a:t>CO2 Konzentration</a:t>
            </a:r>
            <a:r>
              <a:rPr lang="de-CH" baseline="0" dirty="0"/>
              <a:t> als ich geboren wurde (ca. 322ppm)</a:t>
            </a:r>
          </a:p>
          <a:p>
            <a:r>
              <a:rPr lang="de-CH" baseline="0" dirty="0"/>
              <a:t>CO2 Konzentration heute 2021 (417ppm)</a:t>
            </a:r>
          </a:p>
          <a:p>
            <a:r>
              <a:rPr lang="de-CH" baseline="0" dirty="0"/>
              <a:t>Seit ich auf der Welt bin (53 Jahre) wurden ¾ aller CO2 Emissionen seit beginn der Industrialisierung ausgestossen.</a:t>
            </a:r>
          </a:p>
          <a:p>
            <a:pPr defTabSz="990752">
              <a:defRPr/>
            </a:pPr>
            <a:r>
              <a:rPr lang="de-CH" dirty="0"/>
              <a:t>Trägheit</a:t>
            </a:r>
            <a:r>
              <a:rPr lang="de-CH" baseline="0" dirty="0"/>
              <a:t> im System: es dauert ein paar Jahrzehnte bis Temperaturen sich CO2 angepasst hat.</a:t>
            </a:r>
          </a:p>
          <a:p>
            <a:endParaRPr lang="de-CH"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11</a:t>
            </a:fld>
            <a:endParaRPr lang="de-CH"/>
          </a:p>
        </p:txBody>
      </p:sp>
    </p:spTree>
    <p:extLst>
      <p:ext uri="{BB962C8B-B14F-4D97-AF65-F5344CB8AC3E}">
        <p14:creationId xmlns:p14="http://schemas.microsoft.com/office/powerpoint/2010/main" val="168699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Wo stehen wir heute?</a:t>
            </a:r>
          </a:p>
          <a:p>
            <a:r>
              <a:rPr lang="de-CH" dirty="0"/>
              <a:t>CO2 Konzentration</a:t>
            </a:r>
            <a:r>
              <a:rPr lang="de-CH" baseline="0" dirty="0"/>
              <a:t> als ich geboren wurde (ca. 322ppm)</a:t>
            </a:r>
          </a:p>
          <a:p>
            <a:r>
              <a:rPr lang="de-CH" baseline="0" dirty="0"/>
              <a:t>CO2 Konzentration heute 2021 (417ppm)</a:t>
            </a:r>
          </a:p>
          <a:p>
            <a:r>
              <a:rPr lang="de-CH" baseline="0" dirty="0"/>
              <a:t>Seit ich auf der Welt bin (53 Jahre) wurden ¾ aller CO2 Emissionen seit beginn der Industrialisierung ausgestossen.</a:t>
            </a:r>
          </a:p>
          <a:p>
            <a:pPr defTabSz="990752">
              <a:defRPr/>
            </a:pPr>
            <a:r>
              <a:rPr lang="de-CH" dirty="0"/>
              <a:t>Trägheit</a:t>
            </a:r>
            <a:r>
              <a:rPr lang="de-CH" baseline="0" dirty="0"/>
              <a:t> im System: es dauert ein paar Jahrzehnte bis Temperaturen sich CO2 angepasst hat.</a:t>
            </a:r>
          </a:p>
          <a:p>
            <a:endParaRPr lang="de-CH"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12</a:t>
            </a:fld>
            <a:endParaRPr lang="de-CH"/>
          </a:p>
        </p:txBody>
      </p:sp>
    </p:spTree>
    <p:extLst>
      <p:ext uri="{BB962C8B-B14F-4D97-AF65-F5344CB8AC3E}">
        <p14:creationId xmlns:p14="http://schemas.microsoft.com/office/powerpoint/2010/main" val="1686991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sz="1300" dirty="0"/>
              <a:t>Trotzdem sieht man schon den Temperatureffekt.</a:t>
            </a:r>
          </a:p>
          <a:p>
            <a:pPr defTabSz="990752">
              <a:defRPr/>
            </a:pPr>
            <a:r>
              <a:rPr lang="de-CH" sz="1300" dirty="0" smtClean="0"/>
              <a:t>Die </a:t>
            </a:r>
            <a:r>
              <a:rPr lang="de-CH" sz="1300" dirty="0"/>
              <a:t>Durchschnittstemperatur auf der Erde lag 1.2°C über dem vorindustriellen Wert. </a:t>
            </a:r>
          </a:p>
          <a:p>
            <a:pPr defTabSz="990752">
              <a:defRPr/>
            </a:pPr>
            <a:r>
              <a:rPr lang="de-CH" sz="1300" dirty="0" smtClean="0"/>
              <a:t>Die </a:t>
            </a:r>
            <a:r>
              <a:rPr lang="de-CH" sz="1300" dirty="0"/>
              <a:t>Landflächen erwärmen sich etwa doppelt so schnell wir die Ozeane.</a:t>
            </a:r>
          </a:p>
          <a:p>
            <a:pPr defTabSz="990752">
              <a:defRPr/>
            </a:pPr>
            <a:r>
              <a:rPr lang="de-CH" sz="1300" dirty="0" smtClean="0"/>
              <a:t>In </a:t>
            </a:r>
            <a:r>
              <a:rPr lang="de-CH" sz="1300" dirty="0"/>
              <a:t>gewissen Regionen ist die Erwärmung besonders stark: </a:t>
            </a:r>
            <a:r>
              <a:rPr lang="de-CH" dirty="0" smtClean="0"/>
              <a:t>Im Norden, einigen Regionen Europas und dem Mittleren Osten sind es bereits über 3 Grad. </a:t>
            </a:r>
          </a:p>
          <a:p>
            <a:pPr defTabSz="990752">
              <a:defRPr/>
            </a:pPr>
            <a:r>
              <a:rPr lang="de-CH" dirty="0" smtClean="0"/>
              <a:t>In der Schweiz sind es bereits etwa 2 Grad</a:t>
            </a:r>
            <a:r>
              <a:rPr lang="de-CH" baseline="0" dirty="0" smtClean="0"/>
              <a:t> wärmer</a:t>
            </a:r>
            <a:endParaRPr lang="de-CH" dirty="0" smtClean="0"/>
          </a:p>
          <a:p>
            <a:pPr defTabSz="990752">
              <a:defRPr/>
            </a:pPr>
            <a:endParaRPr lang="de-CH" dirty="0" smtClean="0"/>
          </a:p>
          <a:p>
            <a:pPr defTabSz="990752">
              <a:defRPr/>
            </a:pPr>
            <a:r>
              <a:rPr lang="de-CH" dirty="0" smtClean="0"/>
              <a:t>Erklärung Grafik: Temperaturabweichungen von der globalen Durchschnittstemperatur von 1961-1990. Alle Blautöne sind kälter als dieser Durchschnitt, alle Rottöne sind wärmer. Jede Reihe repräsentiert ein Jahr.</a:t>
            </a:r>
          </a:p>
        </p:txBody>
      </p:sp>
      <p:sp>
        <p:nvSpPr>
          <p:cNvPr id="4" name="Slide Number Placeholder 3"/>
          <p:cNvSpPr>
            <a:spLocks noGrp="1"/>
          </p:cNvSpPr>
          <p:nvPr>
            <p:ph type="sldNum" sz="quarter" idx="10"/>
          </p:nvPr>
        </p:nvSpPr>
        <p:spPr/>
        <p:txBody>
          <a:bodyPr/>
          <a:lstStyle/>
          <a:p>
            <a:fld id="{3D191C6C-B090-44BA-9031-3126CDB6DBC7}" type="slidenum">
              <a:rPr lang="de-CH" smtClean="0"/>
              <a:t>13</a:t>
            </a:fld>
            <a:endParaRPr lang="de-CH"/>
          </a:p>
        </p:txBody>
      </p:sp>
    </p:spTree>
    <p:extLst>
      <p:ext uri="{BB962C8B-B14F-4D97-AF65-F5344CB8AC3E}">
        <p14:creationId xmlns:p14="http://schemas.microsoft.com/office/powerpoint/2010/main" val="741993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Quiz um die Dimension der Veränderungen besser zu realisieren</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14</a:t>
            </a:fld>
            <a:endParaRPr lang="de-CH"/>
          </a:p>
        </p:txBody>
      </p:sp>
    </p:spTree>
    <p:extLst>
      <p:ext uri="{BB962C8B-B14F-4D97-AF65-F5344CB8AC3E}">
        <p14:creationId xmlns:p14="http://schemas.microsoft.com/office/powerpoint/2010/main" val="3553655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15</a:t>
            </a:fld>
            <a:endParaRPr lang="de-CH"/>
          </a:p>
        </p:txBody>
      </p:sp>
    </p:spTree>
    <p:extLst>
      <p:ext uri="{BB962C8B-B14F-4D97-AF65-F5344CB8AC3E}">
        <p14:creationId xmlns:p14="http://schemas.microsoft.com/office/powerpoint/2010/main" val="1364894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Wir haben also bereits heute CO</a:t>
            </a:r>
            <a:r>
              <a:rPr lang="de-CH" baseline="-25000" dirty="0" smtClean="0"/>
              <a:t>2</a:t>
            </a:r>
            <a:r>
              <a:rPr lang="de-CH" dirty="0" smtClean="0"/>
              <a:t>-Konzentrationen, die höher sind als der Durchschnitt des Pliozäns, und wir haben die Klima-Uhr des Planeten in weniger als 100 Jahren um mehr als 3,3 Millionen Jahre zurückgedreht. </a:t>
            </a:r>
          </a:p>
          <a:p>
            <a:r>
              <a:rPr lang="de-CH" dirty="0" smtClean="0"/>
              <a:t>In dieser Warmzeit war </a:t>
            </a:r>
            <a:r>
              <a:rPr lang="de-CH" dirty="0" err="1" smtClean="0"/>
              <a:t>atmosph</a:t>
            </a:r>
            <a:r>
              <a:rPr lang="de-CH" dirty="0" smtClean="0"/>
              <a:t>.</a:t>
            </a:r>
          </a:p>
          <a:p>
            <a:r>
              <a:rPr lang="de-CH" dirty="0" smtClean="0"/>
              <a:t>Die CO</a:t>
            </a:r>
            <a:r>
              <a:rPr lang="de-CH" baseline="-25000" dirty="0" smtClean="0"/>
              <a:t>2</a:t>
            </a:r>
            <a:r>
              <a:rPr lang="de-CH" dirty="0" smtClean="0"/>
              <a:t>-Konzentration, die im Pliozän herrschte, werden wir 2025 überschritten haben. Danach wird die CO</a:t>
            </a:r>
            <a:r>
              <a:rPr lang="de-CH" baseline="-25000" dirty="0" smtClean="0"/>
              <a:t>2</a:t>
            </a:r>
            <a:r>
              <a:rPr lang="de-CH" dirty="0" smtClean="0"/>
              <a:t> Konzentration so hoch werden, wie sie das letzte Mal wahrscheinlich vor 15 Millionen Jahren war: im mittleren Miozän (</a:t>
            </a:r>
            <a:r>
              <a:rPr lang="de-CH" dirty="0" err="1" smtClean="0"/>
              <a:t>Middle</a:t>
            </a:r>
            <a:r>
              <a:rPr lang="de-CH" dirty="0" smtClean="0"/>
              <a:t> </a:t>
            </a:r>
            <a:r>
              <a:rPr lang="de-CH" dirty="0" err="1" smtClean="0"/>
              <a:t>Miocene</a:t>
            </a:r>
            <a:r>
              <a:rPr lang="de-CH" dirty="0" smtClean="0"/>
              <a:t> </a:t>
            </a:r>
            <a:r>
              <a:rPr lang="de-CH" dirty="0" err="1" smtClean="0"/>
              <a:t>Climatic</a:t>
            </a:r>
            <a:r>
              <a:rPr lang="de-CH" dirty="0" smtClean="0"/>
              <a:t> Optimum), einer Epoche, die noch deutlich wärmer war als das </a:t>
            </a:r>
            <a:r>
              <a:rPr lang="de-CH" dirty="0" err="1" smtClean="0"/>
              <a:t>Pliozänärische</a:t>
            </a:r>
            <a:r>
              <a:rPr lang="de-CH" dirty="0" smtClean="0"/>
              <a:t> CO</a:t>
            </a:r>
            <a:r>
              <a:rPr lang="de-CH" baseline="-25000" dirty="0" smtClean="0"/>
              <a:t>2</a:t>
            </a:r>
            <a:r>
              <a:rPr lang="de-CH" dirty="0" smtClean="0"/>
              <a:t>-Anteil durchschnittlich 360 ppm</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16</a:t>
            </a:fld>
            <a:endParaRPr lang="de-CH"/>
          </a:p>
        </p:txBody>
      </p:sp>
    </p:spTree>
    <p:extLst>
      <p:ext uri="{BB962C8B-B14F-4D97-AF65-F5344CB8AC3E}">
        <p14:creationId xmlns:p14="http://schemas.microsoft.com/office/powerpoint/2010/main" val="390108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752">
              <a:defRPr/>
            </a:pPr>
            <a:r>
              <a:rPr lang="en-US" sz="1300" dirty="0" smtClean="0">
                <a:latin typeface="GT Eesti Text Light"/>
                <a:cs typeface="GT Eesti Text Light"/>
              </a:rPr>
              <a:t>Original:</a:t>
            </a:r>
            <a:r>
              <a:rPr lang="en-US" sz="1300" baseline="0" dirty="0" smtClean="0">
                <a:latin typeface="GT Eesti Text Light"/>
                <a:cs typeface="GT Eesti Text Light"/>
              </a:rPr>
              <a:t> </a:t>
            </a:r>
            <a:r>
              <a:rPr lang="en-US" sz="1300" dirty="0" smtClean="0">
                <a:latin typeface="GT Eesti Text Light"/>
                <a:cs typeface="GT Eesti Text Light"/>
              </a:rPr>
              <a:t>Holding </a:t>
            </a:r>
            <a:r>
              <a:rPr lang="en-US" sz="1300" dirty="0">
                <a:latin typeface="GT Eesti Text Light"/>
                <a:cs typeface="GT Eesti Text Light"/>
              </a:rPr>
              <a:t>the increase in the global average temperature to well below 2°C above pre-industrial levels and pursuing efforts to limit the temperature increase to 1.5°C above pre-industrial levels, recognizing that this would significantly reduce the risks and impacts of climate change.</a:t>
            </a:r>
            <a:endParaRPr lang="de-CH" sz="1300" dirty="0">
              <a:latin typeface="GT Eesti Text Light"/>
              <a:cs typeface="GT Eesti Text Light"/>
            </a:endParaRPr>
          </a:p>
          <a:p>
            <a:r>
              <a:rPr lang="de-CH" sz="1300" dirty="0"/>
              <a:t/>
            </a:r>
            <a:br>
              <a:rPr lang="de-CH" sz="1300" dirty="0"/>
            </a:br>
            <a:r>
              <a:rPr lang="de-CH" sz="1300" dirty="0"/>
              <a:t>Was braucht es also um den Temperaturanstieg auf deutlich unter 2 Grad zu beschränken</a:t>
            </a:r>
            <a:r>
              <a:rPr lang="de-CH" sz="1300" dirty="0" smtClean="0"/>
              <a:t>?</a:t>
            </a:r>
          </a:p>
          <a:p>
            <a:endParaRPr lang="de-CH" sz="1300" dirty="0" smtClean="0">
              <a:latin typeface="GT Eesti Text Light"/>
              <a:cs typeface="GT Eesti Text Light"/>
            </a:endParaRPr>
          </a:p>
          <a:p>
            <a:r>
              <a:rPr lang="de-CH" sz="1200" kern="1200" dirty="0" smtClean="0">
                <a:solidFill>
                  <a:schemeClr val="tx1"/>
                </a:solidFill>
                <a:effectLst/>
                <a:latin typeface="+mn-lt"/>
                <a:ea typeface="+mn-ea"/>
                <a:cs typeface="+mn-cs"/>
              </a:rPr>
              <a:t>Are </a:t>
            </a:r>
            <a:r>
              <a:rPr lang="de-CH" sz="1200" kern="1200" dirty="0" err="1" smtClean="0">
                <a:solidFill>
                  <a:schemeClr val="tx1"/>
                </a:solidFill>
                <a:effectLst/>
                <a:latin typeface="+mn-lt"/>
                <a:ea typeface="+mn-ea"/>
                <a:cs typeface="+mn-cs"/>
              </a:rPr>
              <a:t>we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making</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progress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or</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is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the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emission</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gap</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as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big</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as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ever</a:t>
            </a:r>
            <a:r>
              <a:rPr lang="de-CH" sz="1200" kern="1200" dirty="0" smtClean="0">
                <a:solidFill>
                  <a:schemeClr val="tx1"/>
                </a:solidFill>
                <a:effectLst/>
                <a:latin typeface="+mn-lt"/>
                <a:ea typeface="+mn-ea"/>
                <a:cs typeface="+mn-cs"/>
              </a:rPr>
              <a:t>?</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CH" sz="1200" kern="1200" dirty="0" err="1" smtClean="0">
                <a:solidFill>
                  <a:schemeClr val="tx1"/>
                </a:solidFill>
                <a:effectLst/>
                <a:latin typeface="+mn-lt"/>
                <a:ea typeface="+mn-ea"/>
                <a:cs typeface="+mn-cs"/>
              </a:rPr>
              <a:t>Latest</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analysis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says</a:t>
            </a:r>
            <a:r>
              <a:rPr lang="de-CH" sz="1200" kern="1200" dirty="0" smtClean="0">
                <a:solidFill>
                  <a:schemeClr val="tx1"/>
                </a:solidFill>
                <a:effectLst/>
                <a:latin typeface="+mn-lt"/>
                <a:ea typeface="+mn-ea"/>
                <a:cs typeface="+mn-cs"/>
              </a:rPr>
              <a:t> in 2100:</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Current</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policies</a:t>
            </a:r>
            <a:r>
              <a:rPr lang="de-CH" sz="1200" kern="1200" dirty="0" smtClean="0">
                <a:solidFill>
                  <a:schemeClr val="tx1"/>
                </a:solidFill>
                <a:effectLst/>
                <a:latin typeface="+mn-lt"/>
                <a:ea typeface="+mn-ea"/>
                <a:cs typeface="+mn-cs"/>
              </a:rPr>
              <a:t>: ~2.9°C</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Pledges</a:t>
            </a:r>
            <a:r>
              <a:rPr lang="de-CH" sz="1200" kern="1200" dirty="0" smtClean="0">
                <a:solidFill>
                  <a:schemeClr val="tx1"/>
                </a:solidFill>
                <a:effectLst/>
                <a:latin typeface="+mn-lt"/>
                <a:ea typeface="+mn-ea"/>
                <a:cs typeface="+mn-cs"/>
              </a:rPr>
              <a:t> &amp; </a:t>
            </a:r>
            <a:r>
              <a:rPr lang="de-CH" sz="1200" kern="1200" dirty="0" err="1" smtClean="0">
                <a:solidFill>
                  <a:schemeClr val="tx1"/>
                </a:solidFill>
                <a:effectLst/>
                <a:latin typeface="+mn-lt"/>
                <a:ea typeface="+mn-ea"/>
                <a:cs typeface="+mn-cs"/>
              </a:rPr>
              <a:t>targets</a:t>
            </a:r>
            <a:r>
              <a:rPr lang="de-CH" sz="1200" kern="1200" dirty="0" smtClean="0">
                <a:solidFill>
                  <a:schemeClr val="tx1"/>
                </a:solidFill>
                <a:effectLst/>
                <a:latin typeface="+mn-lt"/>
                <a:ea typeface="+mn-ea"/>
                <a:cs typeface="+mn-cs"/>
              </a:rPr>
              <a:t>: ~2.4°C</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Optimistic</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targets</a:t>
            </a:r>
            <a:r>
              <a:rPr lang="de-CH" sz="1200" kern="1200" dirty="0" smtClean="0">
                <a:solidFill>
                  <a:schemeClr val="tx1"/>
                </a:solidFill>
                <a:effectLst/>
                <a:latin typeface="+mn-lt"/>
                <a:ea typeface="+mn-ea"/>
                <a:cs typeface="+mn-cs"/>
              </a:rPr>
              <a:t>: ~2.0°C</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CH" sz="1200" kern="1200" dirty="0" err="1" smtClean="0">
                <a:solidFill>
                  <a:schemeClr val="tx1"/>
                </a:solidFill>
                <a:effectLst/>
                <a:latin typeface="+mn-lt"/>
                <a:ea typeface="+mn-ea"/>
                <a:cs typeface="+mn-cs"/>
              </a:rPr>
              <a:t>According</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to</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current</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policies</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we</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are</a:t>
            </a:r>
            <a:r>
              <a:rPr lang="de-CH" sz="1200" kern="1200" dirty="0" smtClean="0">
                <a:solidFill>
                  <a:schemeClr val="tx1"/>
                </a:solidFill>
                <a:effectLst/>
                <a:latin typeface="+mn-lt"/>
                <a:ea typeface="+mn-ea"/>
                <a:cs typeface="+mn-cs"/>
              </a:rPr>
              <a:t> 𝐰𝐚𝐲 </a:t>
            </a:r>
            <a:r>
              <a:rPr lang="de-CH" sz="1200" kern="1200" dirty="0" err="1" smtClean="0">
                <a:solidFill>
                  <a:schemeClr val="tx1"/>
                </a:solidFill>
                <a:effectLst/>
                <a:latin typeface="+mn-lt"/>
                <a:ea typeface="+mn-ea"/>
                <a:cs typeface="+mn-cs"/>
              </a:rPr>
              <a:t>of</a:t>
            </a:r>
            <a:r>
              <a:rPr lang="de-CH" sz="1200" kern="1200" dirty="0" smtClean="0">
                <a:solidFill>
                  <a:schemeClr val="tx1"/>
                </a:solidFill>
                <a:effectLst/>
                <a:latin typeface="+mn-lt"/>
                <a:ea typeface="+mn-ea"/>
                <a:cs typeface="+mn-cs"/>
              </a:rPr>
              <a:t> </a:t>
            </a:r>
            <a:r>
              <a:rPr lang="de-CH" sz="1200" kern="1200" dirty="0" err="1" smtClean="0">
                <a:solidFill>
                  <a:schemeClr val="tx1"/>
                </a:solidFill>
                <a:effectLst/>
                <a:latin typeface="+mn-lt"/>
                <a:ea typeface="+mn-ea"/>
                <a:cs typeface="+mn-cs"/>
              </a:rPr>
              <a:t>track</a:t>
            </a:r>
            <a:r>
              <a:rPr lang="de-CH" sz="1200" kern="1200" dirty="0" smtClean="0">
                <a:solidFill>
                  <a:schemeClr val="tx1"/>
                </a:solidFill>
                <a:effectLst/>
                <a:latin typeface="+mn-lt"/>
                <a:ea typeface="+mn-ea"/>
                <a:cs typeface="+mn-cs"/>
              </a:rPr>
              <a:t>...</a:t>
            </a:r>
            <a:br>
              <a:rPr lang="de-CH" sz="1200" kern="1200" dirty="0" smtClean="0">
                <a:solidFill>
                  <a:schemeClr val="tx1"/>
                </a:solidFill>
                <a:effectLst/>
                <a:latin typeface="+mn-lt"/>
                <a:ea typeface="+mn-ea"/>
                <a:cs typeface="+mn-cs"/>
              </a:rPr>
            </a:br>
            <a:r>
              <a:rPr lang="de-CH" sz="1200" kern="1200" dirty="0" smtClean="0">
                <a:solidFill>
                  <a:schemeClr val="tx1"/>
                </a:solidFill>
                <a:effectLst/>
                <a:latin typeface="+mn-lt"/>
                <a:ea typeface="+mn-ea"/>
                <a:cs typeface="+mn-cs"/>
              </a:rPr>
              <a:t/>
            </a:r>
            <a:br>
              <a:rPr lang="de-CH" sz="1200" kern="1200" dirty="0" smtClean="0">
                <a:solidFill>
                  <a:schemeClr val="tx1"/>
                </a:solidFill>
                <a:effectLst/>
                <a:latin typeface="+mn-lt"/>
                <a:ea typeface="+mn-ea"/>
                <a:cs typeface="+mn-cs"/>
              </a:rPr>
            </a:br>
            <a:r>
              <a:rPr lang="de-CH" sz="1200" u="sng" kern="1200" dirty="0" smtClean="0">
                <a:solidFill>
                  <a:schemeClr val="tx1"/>
                </a:solidFill>
                <a:effectLst/>
                <a:latin typeface="+mn-lt"/>
                <a:ea typeface="+mn-ea"/>
                <a:cs typeface="+mn-cs"/>
                <a:hlinkClick r:id="rId3"/>
              </a:rPr>
              <a:t>climateactiontracker.org/</a:t>
            </a:r>
            <a:r>
              <a:rPr lang="de-CH" sz="1200" u="sng" kern="1200" dirty="0" err="1" smtClean="0">
                <a:solidFill>
                  <a:schemeClr val="tx1"/>
                </a:solidFill>
                <a:effectLst/>
                <a:latin typeface="+mn-lt"/>
                <a:ea typeface="+mn-ea"/>
                <a:cs typeface="+mn-cs"/>
                <a:hlinkClick r:id="rId3"/>
              </a:rPr>
              <a:t>publications</a:t>
            </a:r>
            <a:r>
              <a:rPr lang="de-CH" sz="1200" u="sng" kern="1200" dirty="0" smtClean="0">
                <a:solidFill>
                  <a:schemeClr val="tx1"/>
                </a:solidFill>
                <a:effectLst/>
                <a:latin typeface="+mn-lt"/>
                <a:ea typeface="+mn-ea"/>
                <a:cs typeface="+mn-cs"/>
                <a:hlinkClick r:id="rId3"/>
              </a:rPr>
              <a:t>/g…</a:t>
            </a:r>
            <a:r>
              <a:rPr lang="de-CH" sz="1200" kern="1200" dirty="0" smtClean="0">
                <a:solidFill>
                  <a:schemeClr val="tx1"/>
                </a:solidFill>
                <a:effectLst/>
                <a:latin typeface="+mn-lt"/>
                <a:ea typeface="+mn-ea"/>
                <a:cs typeface="+mn-cs"/>
              </a:rPr>
              <a:t> </a:t>
            </a:r>
            <a:r>
              <a:rPr lang="de-CH" sz="1200" u="sng" kern="1200" dirty="0" smtClean="0">
                <a:solidFill>
                  <a:schemeClr val="tx1"/>
                </a:solidFill>
                <a:effectLst/>
                <a:latin typeface="+mn-lt"/>
                <a:ea typeface="+mn-ea"/>
                <a:cs typeface="+mn-cs"/>
                <a:hlinkClick r:id="rId4"/>
              </a:rPr>
              <a:t>pic.twitter.com/Pj4tLDOAX2</a:t>
            </a:r>
            <a:endParaRPr lang="de-CH" sz="1300" dirty="0">
              <a:latin typeface="GT Eesti Text Light"/>
              <a:cs typeface="GT Eesti Text Light"/>
            </a:endParaRPr>
          </a:p>
          <a:p>
            <a:pPr marL="371532" indent="-371532">
              <a:buFont typeface="Arial" panose="020B0604020202020204" pitchFamily="34" charset="0"/>
              <a:buChar char="•"/>
            </a:pPr>
            <a:endParaRPr lang="de-CH" sz="1300" b="1" dirty="0"/>
          </a:p>
        </p:txBody>
      </p:sp>
      <p:sp>
        <p:nvSpPr>
          <p:cNvPr id="4" name="Foliennummernplatzhalter 3"/>
          <p:cNvSpPr>
            <a:spLocks noGrp="1"/>
          </p:cNvSpPr>
          <p:nvPr>
            <p:ph type="sldNum" sz="quarter" idx="10"/>
          </p:nvPr>
        </p:nvSpPr>
        <p:spPr/>
        <p:txBody>
          <a:bodyPr/>
          <a:lstStyle/>
          <a:p>
            <a:fld id="{5A8C6E61-3000-4C61-89EB-904A19E14CA3}" type="slidenum">
              <a:rPr lang="en-US" smtClean="0"/>
              <a:pPr/>
              <a:t>17</a:t>
            </a:fld>
            <a:endParaRPr lang="en-US" dirty="0"/>
          </a:p>
        </p:txBody>
      </p:sp>
    </p:spTree>
    <p:extLst>
      <p:ext uri="{BB962C8B-B14F-4D97-AF65-F5344CB8AC3E}">
        <p14:creationId xmlns:p14="http://schemas.microsoft.com/office/powerpoint/2010/main" val="415485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dirty="0">
                <a:latin typeface="Bahnschrift" panose="020B0502040204020203" pitchFamily="34" charset="0"/>
                <a:cs typeface="GT Eesti Text Bold"/>
              </a:rPr>
              <a:t>Um </a:t>
            </a:r>
            <a:r>
              <a:rPr lang="de-CH" sz="1300" dirty="0">
                <a:latin typeface="Bahnschrift" panose="020B0502040204020203" pitchFamily="34" charset="0"/>
                <a:cs typeface="GT Eesti Text Light"/>
              </a:rPr>
              <a:t>die grössten Risiken und Auswirkungen der Klimaänderungen einzuschränken müssen wir….</a:t>
            </a:r>
          </a:p>
        </p:txBody>
      </p:sp>
      <p:sp>
        <p:nvSpPr>
          <p:cNvPr id="4" name="Foliennummernplatzhalter 3"/>
          <p:cNvSpPr>
            <a:spLocks noGrp="1"/>
          </p:cNvSpPr>
          <p:nvPr>
            <p:ph type="sldNum" sz="quarter" idx="10"/>
          </p:nvPr>
        </p:nvSpPr>
        <p:spPr/>
        <p:txBody>
          <a:bodyPr/>
          <a:lstStyle/>
          <a:p>
            <a:fld id="{5A8C6E61-3000-4C61-89EB-904A19E14CA3}" type="slidenum">
              <a:rPr lang="en-US" smtClean="0"/>
              <a:pPr/>
              <a:t>18</a:t>
            </a:fld>
            <a:endParaRPr lang="en-US" dirty="0"/>
          </a:p>
        </p:txBody>
      </p:sp>
    </p:spTree>
    <p:extLst>
      <p:ext uri="{BB962C8B-B14F-4D97-AF65-F5344CB8AC3E}">
        <p14:creationId xmlns:p14="http://schemas.microsoft.com/office/powerpoint/2010/main" val="415485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5"/>
          </p:nvPr>
        </p:nvSpPr>
        <p:spPr/>
        <p:txBody>
          <a:bodyPr/>
          <a:lstStyle/>
          <a:p>
            <a:fld id="{62A4214D-4271-344A-AB67-686975824B1E}" type="slidenum">
              <a:rPr lang="de-DE" smtClean="0"/>
              <a:t>19</a:t>
            </a:fld>
            <a:endParaRPr lang="de-DE"/>
          </a:p>
        </p:txBody>
      </p:sp>
    </p:spTree>
    <p:extLst>
      <p:ext uri="{BB962C8B-B14F-4D97-AF65-F5344CB8AC3E}">
        <p14:creationId xmlns:p14="http://schemas.microsoft.com/office/powerpoint/2010/main" val="220335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CH" sz="1300" dirty="0"/>
              <a:t>Mit dieser Präsentation wollen wir es ein bisschen einfacher machen:</a:t>
            </a:r>
          </a:p>
          <a:p>
            <a:pPr algn="l"/>
            <a:r>
              <a:rPr lang="de-CH" sz="3000" dirty="0">
                <a:latin typeface="Bahnschrift SemiBold" panose="020B0502040204020203" pitchFamily="34" charset="0"/>
              </a:rPr>
              <a:t>1) Dimensionen verstehen.</a:t>
            </a:r>
          </a:p>
          <a:p>
            <a:pPr algn="l"/>
            <a:r>
              <a:rPr lang="de-CH" sz="3000" dirty="0">
                <a:latin typeface="Bahnschrift SemiBold" panose="020B0502040204020203" pitchFamily="34" charset="0"/>
              </a:rPr>
              <a:t>2) Handeln.</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a:t>
            </a:fld>
            <a:endParaRPr lang="de-CH"/>
          </a:p>
        </p:txBody>
      </p:sp>
    </p:spTree>
    <p:extLst>
      <p:ext uri="{BB962C8B-B14F-4D97-AF65-F5344CB8AC3E}">
        <p14:creationId xmlns:p14="http://schemas.microsoft.com/office/powerpoint/2010/main" val="2771164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spcAft>
                <a:spcPts val="975"/>
              </a:spcAft>
              <a:buFont typeface="Arial" panose="020B0604020202020204" pitchFamily="34" charset="0"/>
              <a:buNone/>
            </a:pPr>
            <a:r>
              <a:rPr lang="de-CH" sz="1300" dirty="0" smtClean="0">
                <a:solidFill>
                  <a:srgbClr val="0070C0"/>
                </a:solidFill>
                <a:latin typeface="Bahnschrift SemiBold" panose="020B0502040204020203" pitchFamily="34" charset="0"/>
              </a:rPr>
              <a:t>Es braucht: </a:t>
            </a:r>
          </a:p>
          <a:p>
            <a:pPr marL="285750" indent="-285750">
              <a:spcAft>
                <a:spcPts val="975"/>
              </a:spcAft>
              <a:buFont typeface="Arial" panose="020B0604020202020204" pitchFamily="34" charset="0"/>
              <a:buChar char="•"/>
            </a:pPr>
            <a:r>
              <a:rPr lang="de-CH" sz="1300" dirty="0" smtClean="0">
                <a:solidFill>
                  <a:srgbClr val="0070C0"/>
                </a:solidFill>
                <a:latin typeface="Bahnschrift SemiBold" panose="020B0502040204020203" pitchFamily="34" charset="0"/>
              </a:rPr>
              <a:t>0</a:t>
            </a:r>
            <a:r>
              <a:rPr lang="de-CH" sz="1300" dirty="0">
                <a:solidFill>
                  <a:srgbClr val="0070C0"/>
                </a:solidFill>
                <a:latin typeface="Bahnschrift SemiBold" panose="020B0502040204020203" pitchFamily="34" charset="0"/>
              </a:rPr>
              <a:t>% fossile Energie</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100% erneuerbare Energie</a:t>
            </a:r>
            <a:r>
              <a:rPr lang="de-CH" sz="1300" dirty="0">
                <a:solidFill>
                  <a:srgbClr val="0070C0"/>
                </a:solidFill>
                <a:latin typeface="Bahnschrift Light" panose="020B0502040204020203" pitchFamily="34" charset="0"/>
              </a:rPr>
              <a:t>: Ausbau Solar und Windenergie</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Neue Landwirtschaft</a:t>
            </a:r>
            <a:r>
              <a:rPr lang="de-CH" sz="1300" dirty="0">
                <a:solidFill>
                  <a:srgbClr val="0070C0"/>
                </a:solidFill>
                <a:latin typeface="Bahnschrift Light" panose="020B0502040204020203" pitchFamily="34" charset="0"/>
              </a:rPr>
              <a:t>: weniger Kühe, mehr Wald</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Energieeffizienz </a:t>
            </a:r>
            <a:r>
              <a:rPr lang="de-CH" sz="1300" dirty="0">
                <a:solidFill>
                  <a:srgbClr val="0070C0"/>
                </a:solidFill>
                <a:latin typeface="Bahnschrift Light" panose="020B0502040204020203" pitchFamily="34" charset="0"/>
              </a:rPr>
              <a:t>dramatisch steigern</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Suffizienz: </a:t>
            </a:r>
            <a:r>
              <a:rPr lang="de-CH" sz="1300" dirty="0">
                <a:solidFill>
                  <a:srgbClr val="0070C0"/>
                </a:solidFill>
                <a:latin typeface="Bahnschrift Light" panose="020B0502040204020203" pitchFamily="34" charset="0"/>
              </a:rPr>
              <a:t>Freiwilligkeit genügt nicht.</a:t>
            </a:r>
            <a:r>
              <a:rPr lang="de-CH" sz="1300" dirty="0">
                <a:solidFill>
                  <a:srgbClr val="0070C0"/>
                </a:solidFill>
                <a:latin typeface="Bahnschrift SemiBold" panose="020B0502040204020203" pitchFamily="34" charset="0"/>
              </a:rPr>
              <a:t> </a:t>
            </a:r>
            <a:r>
              <a:rPr lang="de-CH" sz="1300" dirty="0">
                <a:solidFill>
                  <a:srgbClr val="0070C0"/>
                </a:solidFill>
                <a:latin typeface="Bahnschrift Light" panose="020B0502040204020203" pitchFamily="34" charset="0"/>
              </a:rPr>
              <a:t>Was ist genug?</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Wälder und Feuchtgebiete schützen und aufforsten</a:t>
            </a:r>
          </a:p>
          <a:p>
            <a:pPr marL="309610" indent="-309610">
              <a:spcAft>
                <a:spcPts val="975"/>
              </a:spcAft>
              <a:buFont typeface="Arial" panose="020B0604020202020204" pitchFamily="34" charset="0"/>
              <a:buChar char="•"/>
            </a:pPr>
            <a:r>
              <a:rPr lang="de-CH" sz="1300" dirty="0">
                <a:solidFill>
                  <a:srgbClr val="0070C0"/>
                </a:solidFill>
                <a:latin typeface="Bahnschrift SemiBold" panose="020B0502040204020203" pitchFamily="34" charset="0"/>
              </a:rPr>
              <a:t>Carbon </a:t>
            </a:r>
            <a:r>
              <a:rPr lang="de-CH" sz="1300" dirty="0" err="1">
                <a:solidFill>
                  <a:srgbClr val="0070C0"/>
                </a:solidFill>
                <a:latin typeface="Bahnschrift SemiBold" panose="020B0502040204020203" pitchFamily="34" charset="0"/>
              </a:rPr>
              <a:t>capture</a:t>
            </a:r>
            <a:r>
              <a:rPr lang="de-CH" sz="1300" dirty="0">
                <a:solidFill>
                  <a:srgbClr val="0070C0"/>
                </a:solidFill>
                <a:latin typeface="Bahnschrift SemiBold" panose="020B0502040204020203" pitchFamily="34" charset="0"/>
              </a:rPr>
              <a:t> and </a:t>
            </a:r>
            <a:r>
              <a:rPr lang="de-CH" sz="1300" dirty="0" err="1">
                <a:solidFill>
                  <a:srgbClr val="0070C0"/>
                </a:solidFill>
                <a:latin typeface="Bahnschrift SemiBold" panose="020B0502040204020203" pitchFamily="34" charset="0"/>
              </a:rPr>
              <a:t>storage</a:t>
            </a:r>
            <a:r>
              <a:rPr lang="de-CH" sz="1300" dirty="0">
                <a:solidFill>
                  <a:srgbClr val="0070C0"/>
                </a:solidFill>
                <a:latin typeface="Bahnschrift SemiBold" panose="020B0502040204020203" pitchFamily="34" charset="0"/>
              </a:rPr>
              <a:t> Technologien: </a:t>
            </a:r>
            <a:r>
              <a:rPr lang="de-CH" sz="1300" dirty="0">
                <a:solidFill>
                  <a:srgbClr val="0070C0"/>
                </a:solidFill>
                <a:latin typeface="Bahnschrift Light" panose="020B0502040204020203" pitchFamily="34" charset="0"/>
              </a:rPr>
              <a:t>CO</a:t>
            </a:r>
            <a:r>
              <a:rPr lang="de-CH" sz="1300" baseline="-25000" dirty="0">
                <a:solidFill>
                  <a:srgbClr val="0070C0"/>
                </a:solidFill>
                <a:latin typeface="Bahnschrift Light" panose="020B0502040204020203" pitchFamily="34" charset="0"/>
              </a:rPr>
              <a:t>2</a:t>
            </a:r>
            <a:r>
              <a:rPr lang="de-CH" sz="1300" dirty="0">
                <a:solidFill>
                  <a:srgbClr val="0070C0"/>
                </a:solidFill>
                <a:latin typeface="Bahnschrift Light" panose="020B0502040204020203" pitchFamily="34" charset="0"/>
              </a:rPr>
              <a:t> wieder rausnehmen, problematisch aber ohne geht’s nicht.</a:t>
            </a:r>
            <a:endParaRPr lang="de-CH" sz="1300" dirty="0">
              <a:latin typeface="Bahnschrift Light" panose="020B0502040204020203" pitchFamily="34" charset="0"/>
            </a:endParaRPr>
          </a:p>
          <a:p>
            <a:endParaRPr lang="de-DE" dirty="0" smtClean="0"/>
          </a:p>
        </p:txBody>
      </p:sp>
      <p:sp>
        <p:nvSpPr>
          <p:cNvPr id="4" name="Foliennummernplatzhalter 3"/>
          <p:cNvSpPr>
            <a:spLocks noGrp="1"/>
          </p:cNvSpPr>
          <p:nvPr>
            <p:ph type="sldNum" sz="quarter" idx="5"/>
          </p:nvPr>
        </p:nvSpPr>
        <p:spPr/>
        <p:txBody>
          <a:bodyPr/>
          <a:lstStyle/>
          <a:p>
            <a:fld id="{62A4214D-4271-344A-AB67-686975824B1E}" type="slidenum">
              <a:rPr lang="de-DE" smtClean="0"/>
              <a:t>20</a:t>
            </a:fld>
            <a:endParaRPr lang="de-DE"/>
          </a:p>
        </p:txBody>
      </p:sp>
    </p:spTree>
    <p:extLst>
      <p:ext uri="{BB962C8B-B14F-4D97-AF65-F5344CB8AC3E}">
        <p14:creationId xmlns:p14="http://schemas.microsoft.com/office/powerpoint/2010/main" val="2203350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Wie hören das schon seit Jahren, warum tut sich nichts?</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21</a:t>
            </a:fld>
            <a:endParaRPr lang="de-CH"/>
          </a:p>
        </p:txBody>
      </p:sp>
    </p:spTree>
    <p:extLst>
      <p:ext uri="{BB962C8B-B14F-4D97-AF65-F5344CB8AC3E}">
        <p14:creationId xmlns:p14="http://schemas.microsoft.com/office/powerpoint/2010/main" val="3584451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300" dirty="0">
                <a:solidFill>
                  <a:srgbClr val="C00000"/>
                </a:solidFill>
                <a:latin typeface="Bahnschrift SemiBold" panose="020B0502040204020203" pitchFamily="34" charset="0"/>
              </a:rPr>
              <a:t>Reiche Verursacher</a:t>
            </a:r>
          </a:p>
          <a:p>
            <a:r>
              <a:rPr lang="de-CH" sz="1300" dirty="0">
                <a:solidFill>
                  <a:srgbClr val="C00000"/>
                </a:solidFill>
                <a:latin typeface="Bahnschrift SemiBold" panose="020B0502040204020203" pitchFamily="34" charset="0"/>
              </a:rPr>
              <a:t>Betroffen sind die Armen </a:t>
            </a:r>
          </a:p>
          <a:p>
            <a:pPr defTabSz="990752">
              <a:defRPr/>
            </a:pPr>
            <a:endParaRPr lang="de-CH" dirty="0" smtClean="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22</a:t>
            </a:fld>
            <a:endParaRPr lang="de-CH"/>
          </a:p>
        </p:txBody>
      </p:sp>
    </p:spTree>
    <p:extLst>
      <p:ext uri="{BB962C8B-B14F-4D97-AF65-F5344CB8AC3E}">
        <p14:creationId xmlns:p14="http://schemas.microsoft.com/office/powerpoint/2010/main" val="3732960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b="1" dirty="0" smtClean="0"/>
              <a:t>Das reichste Prozent verursacht doppelt so viel CO</a:t>
            </a:r>
            <a:r>
              <a:rPr lang="de-CH" b="1" baseline="-25000" dirty="0" smtClean="0"/>
              <a:t>2</a:t>
            </a:r>
            <a:r>
              <a:rPr lang="de-CH" b="1" dirty="0" smtClean="0"/>
              <a:t> wie die ärmeren 50%</a:t>
            </a:r>
          </a:p>
          <a:p>
            <a:pPr defTabSz="990752">
              <a:defRPr/>
            </a:pPr>
            <a:r>
              <a:rPr lang="de-CH" b="1" dirty="0" smtClean="0"/>
              <a:t>Die ärmere Hälfte der Bevölkerung</a:t>
            </a:r>
            <a:r>
              <a:rPr lang="de-CH" b="1" baseline="0" dirty="0" smtClean="0"/>
              <a:t> verursacht nur 7% der globalen Emissionen</a:t>
            </a:r>
            <a:endParaRPr lang="de-CH" b="1" dirty="0" smtClean="0"/>
          </a:p>
          <a:p>
            <a:endParaRPr lang="de-CH" baseline="0" dirty="0" smtClean="0"/>
          </a:p>
          <a:p>
            <a:pPr>
              <a:spcBef>
                <a:spcPts val="0"/>
              </a:spcBef>
            </a:pPr>
            <a:r>
              <a:rPr lang="de-CH" sz="1200" dirty="0" smtClean="0"/>
              <a:t>Die </a:t>
            </a:r>
            <a:r>
              <a:rPr lang="de-CH" sz="1200" dirty="0" smtClean="0">
                <a:solidFill>
                  <a:srgbClr val="C00000"/>
                </a:solidFill>
                <a:latin typeface="Bahnschrift SemiBold" panose="020B0502040204020203" pitchFamily="34" charset="0"/>
              </a:rPr>
              <a:t>reichsten 10% </a:t>
            </a:r>
            <a:r>
              <a:rPr lang="de-CH" sz="1200" dirty="0" smtClean="0"/>
              <a:t>der Weltbevölkerung</a:t>
            </a:r>
            <a:r>
              <a:rPr lang="de-CH" sz="1200" b="1" dirty="0" smtClean="0"/>
              <a:t> </a:t>
            </a:r>
            <a:r>
              <a:rPr lang="de-CH" sz="1200" dirty="0" smtClean="0"/>
              <a:t>verursachen </a:t>
            </a:r>
            <a:br>
              <a:rPr lang="de-CH" sz="1200" dirty="0" smtClean="0"/>
            </a:br>
            <a:r>
              <a:rPr lang="de-CH" sz="1200" dirty="0" smtClean="0">
                <a:solidFill>
                  <a:srgbClr val="C00000"/>
                </a:solidFill>
                <a:latin typeface="Bahnschrift SemiBold" panose="020B0502040204020203" pitchFamily="34" charset="0"/>
              </a:rPr>
              <a:t>mehr als die Hälfte des CO</a:t>
            </a:r>
            <a:r>
              <a:rPr lang="de-CH" sz="1200" baseline="-25000" dirty="0" smtClean="0">
                <a:solidFill>
                  <a:srgbClr val="C00000"/>
                </a:solidFill>
                <a:latin typeface="Bahnschrift SemiBold" panose="020B0502040204020203" pitchFamily="34" charset="0"/>
              </a:rPr>
              <a:t>2</a:t>
            </a:r>
            <a:r>
              <a:rPr lang="de-CH" sz="1200" dirty="0" smtClean="0"/>
              <a:t>.</a:t>
            </a:r>
          </a:p>
          <a:p>
            <a:pPr>
              <a:spcBef>
                <a:spcPts val="0"/>
              </a:spcBef>
            </a:pPr>
            <a:endParaRPr lang="de-CH" sz="1200" dirty="0" smtClean="0"/>
          </a:p>
          <a:p>
            <a:pPr>
              <a:spcBef>
                <a:spcPts val="0"/>
              </a:spcBef>
            </a:pPr>
            <a:r>
              <a:rPr lang="de-CH" sz="1200" dirty="0" smtClean="0"/>
              <a:t>Die </a:t>
            </a:r>
            <a:r>
              <a:rPr lang="de-CH" sz="1200" dirty="0" smtClean="0">
                <a:solidFill>
                  <a:srgbClr val="C00000"/>
                </a:solidFill>
                <a:latin typeface="Bahnschrift SemiBold" panose="020B0502040204020203" pitchFamily="34" charset="0"/>
              </a:rPr>
              <a:t>Ärmeren 50% </a:t>
            </a:r>
            <a:r>
              <a:rPr lang="de-CH" sz="1200" dirty="0" smtClean="0"/>
              <a:t>verursachen </a:t>
            </a:r>
            <a:r>
              <a:rPr lang="de-CH" sz="1200" dirty="0" smtClean="0">
                <a:solidFill>
                  <a:srgbClr val="C00000"/>
                </a:solidFill>
                <a:latin typeface="Bahnschrift SemiBold" panose="020B0502040204020203" pitchFamily="34" charset="0"/>
              </a:rPr>
              <a:t>7%</a:t>
            </a:r>
            <a:r>
              <a:rPr lang="de-CH" sz="1200" dirty="0" smtClean="0"/>
              <a:t>. </a:t>
            </a:r>
          </a:p>
          <a:p>
            <a:pPr>
              <a:spcBef>
                <a:spcPts val="0"/>
              </a:spcBef>
            </a:pPr>
            <a:r>
              <a:rPr lang="de-CH" sz="1200" dirty="0" smtClean="0"/>
              <a:t>Das ist halb so viel wie das reichste 1%....</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23</a:t>
            </a:fld>
            <a:endParaRPr lang="de-CH"/>
          </a:p>
        </p:txBody>
      </p:sp>
    </p:spTree>
    <p:extLst>
      <p:ext uri="{BB962C8B-B14F-4D97-AF65-F5344CB8AC3E}">
        <p14:creationId xmlns:p14="http://schemas.microsoft.com/office/powerpoint/2010/main" val="1147059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Die Ärmsten</a:t>
            </a:r>
            <a:r>
              <a:rPr lang="de-CH" baseline="0" dirty="0" smtClean="0"/>
              <a:t> werden die Auswirkungen am meisten spüren: </a:t>
            </a:r>
            <a:r>
              <a:rPr lang="de-CH" dirty="0" smtClean="0"/>
              <a:t>Wenn wir so weiter machen wie bisher, dann werden</a:t>
            </a:r>
            <a:r>
              <a:rPr lang="de-CH" baseline="0" dirty="0" smtClean="0"/>
              <a:t> die Zonen in rot ab 2100 nicht mehr bewohnbar sein, da eine tödliche Hitze herrschen wird.</a:t>
            </a:r>
          </a:p>
          <a:p>
            <a:endParaRPr lang="de-CH" baseline="0" dirty="0" smtClean="0"/>
          </a:p>
          <a:p>
            <a:r>
              <a:rPr lang="de-CH" dirty="0" smtClean="0"/>
              <a:t>Weltweit lässt sich mehr als ein Drittel der hitzebedingten Todesfälle auf den menschengemachten Klimawandel zurückführen.</a:t>
            </a:r>
          </a:p>
          <a:p>
            <a:r>
              <a:rPr lang="de-CH" dirty="0" smtClean="0"/>
              <a:t>Besonders betroffen sind Menschen in Ländern Süd- und Mittelamerikas sowie Südostasien.</a:t>
            </a:r>
          </a:p>
          <a:p>
            <a:r>
              <a:rPr lang="de-CH" dirty="0" smtClean="0"/>
              <a:t>Aber auch in der Schweiz sind die Hitzerisiken ein Problem: Die Klimaerwärmung ist für 30 Prozent der Hitzetoten verantwortlich.</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24</a:t>
            </a:fld>
            <a:endParaRPr lang="de-CH"/>
          </a:p>
        </p:txBody>
      </p:sp>
    </p:spTree>
    <p:extLst>
      <p:ext uri="{BB962C8B-B14F-4D97-AF65-F5344CB8AC3E}">
        <p14:creationId xmlns:p14="http://schemas.microsoft.com/office/powerpoint/2010/main" val="2491528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Schluss 1. Teil</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25</a:t>
            </a:fld>
            <a:endParaRPr lang="de-CH"/>
          </a:p>
        </p:txBody>
      </p:sp>
    </p:spTree>
    <p:extLst>
      <p:ext uri="{BB962C8B-B14F-4D97-AF65-F5344CB8AC3E}">
        <p14:creationId xmlns:p14="http://schemas.microsoft.com/office/powerpoint/2010/main" val="2824231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26</a:t>
            </a:fld>
            <a:endParaRPr lang="de-CH"/>
          </a:p>
        </p:txBody>
      </p:sp>
    </p:spTree>
    <p:extLst>
      <p:ext uri="{BB962C8B-B14F-4D97-AF65-F5344CB8AC3E}">
        <p14:creationId xmlns:p14="http://schemas.microsoft.com/office/powerpoint/2010/main" val="1733607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Einleitung zum 2. Teil.</a:t>
            </a:r>
            <a:r>
              <a:rPr lang="de-CH" baseline="0" dirty="0" smtClean="0"/>
              <a:t> Muss mir noch überlegen was genau ich sage</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27</a:t>
            </a:fld>
            <a:endParaRPr lang="de-CH"/>
          </a:p>
        </p:txBody>
      </p:sp>
    </p:spTree>
    <p:extLst>
      <p:ext uri="{BB962C8B-B14F-4D97-AF65-F5344CB8AC3E}">
        <p14:creationId xmlns:p14="http://schemas.microsoft.com/office/powerpoint/2010/main" val="189640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b="0" i="0" kern="1200" dirty="0" smtClean="0">
                <a:solidFill>
                  <a:schemeClr val="tx1"/>
                </a:solidFill>
                <a:effectLst/>
                <a:latin typeface="+mn-lt"/>
                <a:ea typeface="+mn-ea"/>
                <a:cs typeface="+mn-cs"/>
              </a:rPr>
              <a:t>Negativ-Kriterien: Wollen Sie sichergehen, dass schädliche Industrien (beispielsweise Waffen, Erdöl, Ausbeutung, etc.) komplett aus Ihrem Investment ausgeschlossen sind?</a:t>
            </a:r>
          </a:p>
          <a:p>
            <a:r>
              <a:rPr lang="de-CH" sz="1200" b="0" i="0" kern="1200" dirty="0" smtClean="0">
                <a:solidFill>
                  <a:schemeClr val="tx1"/>
                </a:solidFill>
                <a:effectLst/>
                <a:latin typeface="+mn-lt"/>
                <a:ea typeface="+mn-ea"/>
                <a:cs typeface="+mn-cs"/>
              </a:rPr>
              <a:t>Positiv-Kriterien: Wollen Sie ganz gezielt nur in diejenigen Unternehmen investieren, die neben dem wirtschaftlichen Erfolg auch eine messbar positive Wirkung auf die Umwelt und die Gesellschaft haben?</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t>Mangels verbindlichem Standard gewichtet jede Plattform die Kriterien anders.</a:t>
            </a:r>
          </a:p>
          <a:p>
            <a:endParaRPr lang="de-CH" sz="1200" b="0" i="0" kern="1200" dirty="0" smtClean="0">
              <a:solidFill>
                <a:schemeClr val="tx1"/>
              </a:solidFill>
              <a:effectLst/>
              <a:latin typeface="+mn-lt"/>
              <a:ea typeface="+mn-ea"/>
              <a:cs typeface="+mn-cs"/>
            </a:endParaRP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30</a:t>
            </a:fld>
            <a:endParaRPr lang="de-CH"/>
          </a:p>
        </p:txBody>
      </p:sp>
    </p:spTree>
    <p:extLst>
      <p:ext uri="{BB962C8B-B14F-4D97-AF65-F5344CB8AC3E}">
        <p14:creationId xmlns:p14="http://schemas.microsoft.com/office/powerpoint/2010/main" val="1505820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31</a:t>
            </a:fld>
            <a:endParaRPr lang="de-CH"/>
          </a:p>
        </p:txBody>
      </p:sp>
    </p:spTree>
    <p:extLst>
      <p:ext uri="{BB962C8B-B14F-4D97-AF65-F5344CB8AC3E}">
        <p14:creationId xmlns:p14="http://schemas.microsoft.com/office/powerpoint/2010/main" val="1913246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t>Das Zeitalter, </a:t>
            </a:r>
            <a:br>
              <a:rPr lang="de-CH" sz="1200" dirty="0" smtClean="0"/>
            </a:br>
            <a:r>
              <a:rPr lang="de-CH" sz="1200" dirty="0" smtClean="0"/>
              <a:t>in dem der Mensch zu einem der wichtigsten Einflussfaktoren auf die biologischen, geologischen und atmosphärischen Prozesse auf der Erde geworden ist. </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a:t>
            </a:fld>
            <a:endParaRPr lang="de-CH"/>
          </a:p>
        </p:txBody>
      </p:sp>
    </p:spTree>
    <p:extLst>
      <p:ext uri="{BB962C8B-B14F-4D97-AF65-F5344CB8AC3E}">
        <p14:creationId xmlns:p14="http://schemas.microsoft.com/office/powerpoint/2010/main" val="3403299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Wingdings"/>
              <a:buChar char="à"/>
            </a:pPr>
            <a:r>
              <a:rPr lang="de-CH" dirty="0" smtClean="0"/>
              <a:t>Foto: Klimaseniorinnen</a:t>
            </a:r>
          </a:p>
        </p:txBody>
      </p:sp>
      <p:sp>
        <p:nvSpPr>
          <p:cNvPr id="4" name="Slide Number Placeholder 3"/>
          <p:cNvSpPr>
            <a:spLocks noGrp="1"/>
          </p:cNvSpPr>
          <p:nvPr>
            <p:ph type="sldNum" sz="quarter" idx="10"/>
          </p:nvPr>
        </p:nvSpPr>
        <p:spPr/>
        <p:txBody>
          <a:bodyPr/>
          <a:lstStyle/>
          <a:p>
            <a:fld id="{3D191C6C-B090-44BA-9031-3126CDB6DBC7}" type="slidenum">
              <a:rPr lang="de-CH" smtClean="0"/>
              <a:t>32</a:t>
            </a:fld>
            <a:endParaRPr lang="de-CH"/>
          </a:p>
        </p:txBody>
      </p:sp>
    </p:spTree>
    <p:extLst>
      <p:ext uri="{BB962C8B-B14F-4D97-AF65-F5344CB8AC3E}">
        <p14:creationId xmlns:p14="http://schemas.microsoft.com/office/powerpoint/2010/main" val="1913246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hlinkClick r:id="rId3"/>
              </a:rPr>
              <a:t>Klimaseniorinnen</a:t>
            </a:r>
            <a:r>
              <a:rPr lang="de-CH" dirty="0" smtClean="0"/>
              <a:t> ersuchten 2016 um einen verstärkten Klimaschutz zum Schutz ihrer Grundrechte auf Leben und Gesundheit. </a:t>
            </a:r>
          </a:p>
          <a:p>
            <a:pPr marL="457200" indent="-457200">
              <a:buFont typeface="Wingdings"/>
              <a:buChar char="à"/>
            </a:pPr>
            <a:r>
              <a:rPr lang="de-CH" dirty="0" smtClean="0"/>
              <a:t>Bundesverwaltungsgericht sowie Bundesgericht wiesen die Beschwerden ab. </a:t>
            </a:r>
          </a:p>
          <a:p>
            <a:pPr marL="457200" indent="-457200">
              <a:buFont typeface="Wingdings"/>
              <a:buChar char="à"/>
            </a:pPr>
            <a:r>
              <a:rPr lang="de-CH" dirty="0" err="1" smtClean="0"/>
              <a:t>KlimaSeniorinnen</a:t>
            </a:r>
            <a:r>
              <a:rPr lang="de-CH" dirty="0" smtClean="0"/>
              <a:t> reichen 2020 ihre Klimaklage Europäischen Gerichtshof für Menschenrechte EGMR in Strassburg ein. </a:t>
            </a:r>
          </a:p>
          <a:p>
            <a:pPr marL="457200" indent="-457200">
              <a:buFont typeface="Wingdings"/>
              <a:buChar char="à"/>
            </a:pPr>
            <a:r>
              <a:rPr lang="de-CH" dirty="0" smtClean="0"/>
              <a:t>Zuständigkeit an Grosse Kammer abzugeben: Die Grosse Kammer besteht aus 17 </a:t>
            </a:r>
            <a:r>
              <a:rPr lang="de-CH" dirty="0" err="1" smtClean="0"/>
              <a:t>Richter:innen</a:t>
            </a:r>
            <a:r>
              <a:rPr lang="de-CH" dirty="0" smtClean="0"/>
              <a:t>, sie wird mit Rechtssachen betraut, die schwerwiegende Fragen zur Europäischen Menschenrechtskonvention aufwerfen. Nur ganz wenige der am EGMR hängigen Fälle werden in der Grossen Kammer verhandelt. </a:t>
            </a:r>
          </a:p>
          <a:p>
            <a:pPr marL="457200" marR="0" indent="-457200" algn="l" defTabSz="914400" rtl="0" eaLnBrk="1" fontAlgn="auto" latinLnBrk="0" hangingPunct="1">
              <a:lnSpc>
                <a:spcPct val="100000"/>
              </a:lnSpc>
              <a:spcBef>
                <a:spcPts val="0"/>
              </a:spcBef>
              <a:spcAft>
                <a:spcPts val="0"/>
              </a:spcAft>
              <a:buClrTx/>
              <a:buSzTx/>
              <a:buFont typeface="Wingdings"/>
              <a:buChar char="à"/>
              <a:tabLst/>
              <a:defRPr/>
            </a:pPr>
            <a:r>
              <a:rPr lang="de-CH" dirty="0" smtClean="0"/>
              <a:t>Der Fall der </a:t>
            </a:r>
            <a:r>
              <a:rPr lang="de-CH" dirty="0" smtClean="0">
                <a:hlinkClick r:id="rId3"/>
              </a:rPr>
              <a:t>#Klimaseniorinnen</a:t>
            </a:r>
            <a:r>
              <a:rPr lang="de-CH" dirty="0" smtClean="0"/>
              <a:t> wird weltweite Bedeutung haben! </a:t>
            </a:r>
          </a:p>
          <a:p>
            <a:pPr marL="457200" marR="0" indent="-457200" algn="l" defTabSz="914400" rtl="0" eaLnBrk="1" fontAlgn="auto" latinLnBrk="0" hangingPunct="1">
              <a:lnSpc>
                <a:spcPct val="100000"/>
              </a:lnSpc>
              <a:spcBef>
                <a:spcPts val="0"/>
              </a:spcBef>
              <a:spcAft>
                <a:spcPts val="0"/>
              </a:spcAft>
              <a:buClrTx/>
              <a:buSzTx/>
              <a:buFont typeface="Wingdings"/>
              <a:buChar char="à"/>
              <a:tabLst/>
              <a:defRPr/>
            </a:pPr>
            <a:endParaRPr lang="de-CH" dirty="0" smtClean="0"/>
          </a:p>
          <a:p>
            <a:pPr marL="0" marR="0" indent="0" algn="l" defTabSz="914400" rtl="0" eaLnBrk="1" fontAlgn="auto" latinLnBrk="0" hangingPunct="1">
              <a:lnSpc>
                <a:spcPct val="100000"/>
              </a:lnSpc>
              <a:spcBef>
                <a:spcPts val="0"/>
              </a:spcBef>
              <a:spcAft>
                <a:spcPts val="0"/>
              </a:spcAft>
              <a:buClrTx/>
              <a:buSzTx/>
              <a:buFont typeface="Wingdings"/>
              <a:buNone/>
              <a:tabLst/>
              <a:defRPr/>
            </a:pPr>
            <a:r>
              <a:rPr lang="de-CH" dirty="0" smtClean="0"/>
              <a:t>Foto: Klimaseniorinnen</a:t>
            </a:r>
          </a:p>
          <a:p>
            <a:pPr marL="457200" indent="-457200">
              <a:buFont typeface="Wingdings"/>
              <a:buChar char="à"/>
            </a:pPr>
            <a:endParaRPr lang="de-CH" dirty="0" smtClean="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33</a:t>
            </a:fld>
            <a:endParaRPr lang="de-CH"/>
          </a:p>
        </p:txBody>
      </p:sp>
    </p:spTree>
    <p:extLst>
      <p:ext uri="{BB962C8B-B14F-4D97-AF65-F5344CB8AC3E}">
        <p14:creationId xmlns:p14="http://schemas.microsoft.com/office/powerpoint/2010/main" val="886426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Es gibt viele arten, sich politisch zu engagieren. Fordere dich heraus</a:t>
            </a:r>
            <a:r>
              <a:rPr lang="de-CH" baseline="0" dirty="0" smtClean="0"/>
              <a:t> und suche dir Gleichgesinnte. </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34</a:t>
            </a:fld>
            <a:endParaRPr lang="de-CH"/>
          </a:p>
        </p:txBody>
      </p:sp>
    </p:spTree>
    <p:extLst>
      <p:ext uri="{BB962C8B-B14F-4D97-AF65-F5344CB8AC3E}">
        <p14:creationId xmlns:p14="http://schemas.microsoft.com/office/powerpoint/2010/main" val="2328248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35</a:t>
            </a:fld>
            <a:endParaRPr lang="de-CH"/>
          </a:p>
        </p:txBody>
      </p:sp>
    </p:spTree>
    <p:extLst>
      <p:ext uri="{BB962C8B-B14F-4D97-AF65-F5344CB8AC3E}">
        <p14:creationId xmlns:p14="http://schemas.microsoft.com/office/powerpoint/2010/main" val="3891577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36</a:t>
            </a:fld>
            <a:endParaRPr lang="de-CH"/>
          </a:p>
        </p:txBody>
      </p:sp>
    </p:spTree>
    <p:extLst>
      <p:ext uri="{BB962C8B-B14F-4D97-AF65-F5344CB8AC3E}">
        <p14:creationId xmlns:p14="http://schemas.microsoft.com/office/powerpoint/2010/main" val="223302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Inklusiv Herstellung, Betrieb und Recycling</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37</a:t>
            </a:fld>
            <a:endParaRPr lang="de-CH"/>
          </a:p>
        </p:txBody>
      </p:sp>
    </p:spTree>
    <p:extLst>
      <p:ext uri="{BB962C8B-B14F-4D97-AF65-F5344CB8AC3E}">
        <p14:creationId xmlns:p14="http://schemas.microsoft.com/office/powerpoint/2010/main" val="4090584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b="0" dirty="0" smtClean="0">
                <a:solidFill>
                  <a:srgbClr val="339933"/>
                </a:solidFill>
                <a:latin typeface="Bahnschrift SemiBold" panose="020B0502040204020203" pitchFamily="34" charset="0"/>
              </a:rPr>
              <a:t>Durchschnittseffizient 9lt / km</a:t>
            </a:r>
          </a:p>
          <a:p>
            <a:r>
              <a:rPr lang="de-CH" b="0" dirty="0" smtClean="0">
                <a:solidFill>
                  <a:srgbClr val="339933"/>
                </a:solidFill>
                <a:latin typeface="Bahnschrift SemiBold" panose="020B0502040204020203" pitchFamily="34" charset="0"/>
              </a:rPr>
              <a:t>https://www.energie-gedanken.ch/2017/schweizer-personenwagen-brauchen-neun-liter-benzin-pro-100-km/</a:t>
            </a:r>
          </a:p>
          <a:p>
            <a:r>
              <a:rPr lang="de-CH" b="0" dirty="0" smtClean="0">
                <a:solidFill>
                  <a:srgbClr val="339933"/>
                </a:solidFill>
                <a:latin typeface="Bahnschrift SemiBold" panose="020B0502040204020203" pitchFamily="34" charset="0"/>
              </a:rPr>
              <a:t>2.37 kg CO2 / l Benzin</a:t>
            </a:r>
          </a:p>
          <a:p>
            <a:r>
              <a:rPr lang="de-CH" b="0" dirty="0" smtClean="0">
                <a:solidFill>
                  <a:srgbClr val="339933"/>
                </a:solidFill>
                <a:latin typeface="Bahnschrift SemiBold" panose="020B0502040204020203" pitchFamily="34" charset="0"/>
              </a:rPr>
              <a:t>10’000 x</a:t>
            </a:r>
            <a:r>
              <a:rPr lang="de-CH" b="0" baseline="0" dirty="0" smtClean="0">
                <a:solidFill>
                  <a:srgbClr val="339933"/>
                </a:solidFill>
                <a:latin typeface="Bahnschrift SemiBold" panose="020B0502040204020203" pitchFamily="34" charset="0"/>
              </a:rPr>
              <a:t> 2.37 = 2133 kg CO2</a:t>
            </a:r>
          </a:p>
          <a:p>
            <a:r>
              <a:rPr lang="de-CH" b="0" baseline="0" dirty="0" smtClean="0">
                <a:solidFill>
                  <a:srgbClr val="339933"/>
                </a:solidFill>
                <a:latin typeface="Bahnschrift SemiBold" panose="020B0502040204020203" pitchFamily="34" charset="0"/>
              </a:rPr>
              <a:t>93% Mikroplastik, 7% andere Quellen: https://www.bafu.admin.ch/bafu/de/home/themen/abfall/mitteilungen.msg-id-77082.html</a:t>
            </a:r>
            <a:endParaRPr lang="de-CH" b="0" dirty="0" smtClean="0">
              <a:solidFill>
                <a:srgbClr val="339933"/>
              </a:solidFill>
              <a:latin typeface="Bahnschrift SemiBold" panose="020B0502040204020203" pitchFamily="34" charset="0"/>
            </a:endParaRPr>
          </a:p>
          <a:p>
            <a:endParaRPr lang="de-CH" b="1" dirty="0" smtClean="0">
              <a:solidFill>
                <a:srgbClr val="339933"/>
              </a:solidFill>
              <a:latin typeface="Bahnschrift SemiBold" panose="020B0502040204020203" pitchFamily="34" charset="0"/>
            </a:endParaRPr>
          </a:p>
          <a:p>
            <a:endParaRPr lang="de-CH" b="1" dirty="0" smtClean="0">
              <a:solidFill>
                <a:srgbClr val="339933"/>
              </a:solidFill>
              <a:latin typeface="Bahnschrift SemiBold" panose="020B0502040204020203" pitchFamily="34" charset="0"/>
            </a:endParaRPr>
          </a:p>
          <a:p>
            <a:endParaRPr lang="de-CH" b="1" dirty="0" smtClean="0">
              <a:solidFill>
                <a:srgbClr val="339933"/>
              </a:solidFill>
              <a:latin typeface="Bahnschrift SemiBold" panose="020B0502040204020203" pitchFamily="34" charset="0"/>
            </a:endParaRPr>
          </a:p>
          <a:p>
            <a:r>
              <a:rPr lang="de-CH" b="1" dirty="0" smtClean="0">
                <a:solidFill>
                  <a:srgbClr val="339933"/>
                </a:solidFill>
                <a:latin typeface="Bahnschrift SemiBold" panose="020B0502040204020203" pitchFamily="34" charset="0"/>
              </a:rPr>
              <a:t>Weniger Auto fahren: </a:t>
            </a:r>
          </a:p>
          <a:p>
            <a:r>
              <a:rPr lang="de-CH" dirty="0" smtClean="0"/>
              <a:t>Von mehr als 12’000 km pro Jahr auf weniger als 2000 km Auto fahren: </a:t>
            </a:r>
            <a:r>
              <a:rPr lang="de-CH" dirty="0" smtClean="0">
                <a:solidFill>
                  <a:srgbClr val="339933"/>
                </a:solidFill>
                <a:latin typeface="Bahnschrift SemiBold" panose="020B0502040204020203" pitchFamily="34" charset="0"/>
              </a:rPr>
              <a:t>ca. 3400 kg CO</a:t>
            </a:r>
            <a:r>
              <a:rPr lang="de-CH" baseline="-25000" dirty="0" smtClean="0">
                <a:solidFill>
                  <a:srgbClr val="339933"/>
                </a:solidFill>
                <a:latin typeface="Bahnschrift SemiBold" panose="020B0502040204020203" pitchFamily="34" charset="0"/>
              </a:rPr>
              <a:t>2</a:t>
            </a:r>
            <a:r>
              <a:rPr lang="de-CH" dirty="0" smtClean="0">
                <a:solidFill>
                  <a:srgbClr val="339933"/>
                </a:solidFill>
                <a:latin typeface="Bahnschrift SemiBold" panose="020B0502040204020203" pitchFamily="34" charset="0"/>
              </a:rPr>
              <a:t> eingespart.</a:t>
            </a:r>
          </a:p>
          <a:p>
            <a:endParaRPr lang="de-CH" dirty="0" smtClean="0">
              <a:solidFill>
                <a:srgbClr val="339933"/>
              </a:solidFill>
              <a:latin typeface="Bahnschrift SemiBold" panose="020B0502040204020203" pitchFamily="34" charset="0"/>
            </a:endParaRPr>
          </a:p>
          <a:p>
            <a:r>
              <a:rPr lang="de-CH" dirty="0" smtClean="0">
                <a:solidFill>
                  <a:srgbClr val="339933"/>
                </a:solidFill>
                <a:latin typeface="Bahnschrift SemiBold" panose="020B0502040204020203" pitchFamily="34" charset="0"/>
              </a:rPr>
              <a:t>Wenn schon Auto, dann elektrisch.</a:t>
            </a:r>
          </a:p>
          <a:p>
            <a:endParaRPr lang="de-CH" dirty="0" smtClean="0"/>
          </a:p>
          <a:p>
            <a:r>
              <a:rPr lang="de-CH" sz="1300" b="1" dirty="0">
                <a:latin typeface="Bahnschrift SemiBold" panose="020B0502040204020203" pitchFamily="34" charset="0"/>
              </a:rPr>
              <a:t>Keine Kreuzfahrten</a:t>
            </a:r>
          </a:p>
          <a:p>
            <a:r>
              <a:rPr lang="de-CH" dirty="0" smtClean="0"/>
              <a:t>von 2 Wochen im Jahr zu keine Kreuzfahrten: </a:t>
            </a:r>
            <a:r>
              <a:rPr lang="de-CH" sz="1300" dirty="0">
                <a:solidFill>
                  <a:srgbClr val="339933"/>
                </a:solidFill>
                <a:latin typeface="Bahnschrift SemiBold" panose="020B0502040204020203" pitchFamily="34" charset="0"/>
              </a:rPr>
              <a:t>1200 kg CO</a:t>
            </a:r>
            <a:r>
              <a:rPr lang="de-CH" sz="1300" baseline="-25000" dirty="0">
                <a:solidFill>
                  <a:srgbClr val="339933"/>
                </a:solidFill>
                <a:latin typeface="Bahnschrift SemiBold" panose="020B0502040204020203" pitchFamily="34" charset="0"/>
              </a:rPr>
              <a:t>2</a:t>
            </a:r>
            <a:r>
              <a:rPr lang="de-CH" sz="1300" dirty="0">
                <a:solidFill>
                  <a:srgbClr val="339933"/>
                </a:solidFill>
                <a:latin typeface="Bahnschrift SemiBold" panose="020B0502040204020203" pitchFamily="34" charset="0"/>
              </a:rPr>
              <a:t> eingespart </a:t>
            </a:r>
            <a:r>
              <a:rPr lang="de-CH" dirty="0" smtClean="0">
                <a:solidFill>
                  <a:srgbClr val="339933"/>
                </a:solidFill>
              </a:rPr>
              <a:t>und deutlich weniger Plastik- und Wasserverschmutzung!</a:t>
            </a:r>
          </a:p>
          <a:p>
            <a:endParaRPr lang="de-CH" dirty="0" smtClean="0">
              <a:solidFill>
                <a:srgbClr val="339933"/>
              </a:solidFill>
            </a:endParaRPr>
          </a:p>
          <a:p>
            <a:pPr defTabSz="990752">
              <a:defRPr/>
            </a:pPr>
            <a:r>
              <a:rPr lang="de-CH" sz="1300" b="1" dirty="0">
                <a:latin typeface="Bahnschrift SemiBold" panose="020B0502040204020203" pitchFamily="34" charset="0"/>
              </a:rPr>
              <a:t>ÖV: </a:t>
            </a:r>
            <a:r>
              <a:rPr lang="de-CH" dirty="0" smtClean="0"/>
              <a:t>von mehr als 600km auf weniger als 60km </a:t>
            </a:r>
            <a:r>
              <a:rPr lang="de-CH" sz="1300" dirty="0">
                <a:solidFill>
                  <a:srgbClr val="339933"/>
                </a:solidFill>
                <a:latin typeface="Bahnschrift SemiBold" panose="020B0502040204020203" pitchFamily="34" charset="0"/>
              </a:rPr>
              <a:t>ca. 860 kg CO</a:t>
            </a:r>
            <a:r>
              <a:rPr lang="de-CH" sz="1300" baseline="-25000" dirty="0">
                <a:solidFill>
                  <a:srgbClr val="339933"/>
                </a:solidFill>
                <a:latin typeface="Bahnschrift SemiBold" panose="020B0502040204020203" pitchFamily="34" charset="0"/>
              </a:rPr>
              <a:t>2</a:t>
            </a:r>
            <a:r>
              <a:rPr lang="de-CH" sz="1300" dirty="0">
                <a:solidFill>
                  <a:srgbClr val="339933"/>
                </a:solidFill>
                <a:latin typeface="Bahnschrift SemiBold" panose="020B0502040204020203" pitchFamily="34" charset="0"/>
              </a:rPr>
              <a:t> eingespart.</a:t>
            </a:r>
          </a:p>
          <a:p>
            <a:endParaRPr lang="de-CH" dirty="0" smtClean="0">
              <a:solidFill>
                <a:srgbClr val="339933"/>
              </a:solidFill>
            </a:endParaRPr>
          </a:p>
          <a:p>
            <a:pPr defTabSz="990752">
              <a:defRPr/>
            </a:pP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38</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300" dirty="0">
                <a:solidFill>
                  <a:srgbClr val="CC0000"/>
                </a:solidFill>
                <a:latin typeface="Bahnschrift SemiBold" panose="020B0502040204020203" pitchFamily="34" charset="0"/>
              </a:rPr>
              <a:t>5 Mio. t CO</a:t>
            </a:r>
            <a:r>
              <a:rPr lang="de-CH" sz="1300" baseline="-25000" dirty="0">
                <a:solidFill>
                  <a:srgbClr val="CC0000"/>
                </a:solidFill>
                <a:latin typeface="Bahnschrift SemiBold" panose="020B0502040204020203" pitchFamily="34" charset="0"/>
              </a:rPr>
              <a:t>2</a:t>
            </a:r>
            <a:r>
              <a:rPr lang="de-CH" sz="1300" dirty="0">
                <a:solidFill>
                  <a:srgbClr val="CC0000"/>
                </a:solidFill>
                <a:latin typeface="Bahnschrift SemiBold" panose="020B0502040204020203" pitchFamily="34" charset="0"/>
              </a:rPr>
              <a:t>, gesamthaft 15 Mio. t CO</a:t>
            </a:r>
            <a:r>
              <a:rPr lang="de-CH" sz="1300" baseline="-25000" dirty="0">
                <a:solidFill>
                  <a:srgbClr val="CC0000"/>
                </a:solidFill>
                <a:latin typeface="Bahnschrift SemiBold" panose="020B0502040204020203" pitchFamily="34" charset="0"/>
              </a:rPr>
              <a:t>2</a:t>
            </a:r>
            <a:r>
              <a:rPr lang="de-CH" sz="1300" dirty="0">
                <a:solidFill>
                  <a:srgbClr val="CC0000"/>
                </a:solidFill>
                <a:latin typeface="Bahnschrift SemiBold" panose="020B0502040204020203" pitchFamily="34" charset="0"/>
              </a:rPr>
              <a:t>e</a:t>
            </a:r>
            <a:r>
              <a:rPr lang="de-CH" dirty="0" smtClean="0"/>
              <a:t>Klimafussabdruck des Flugverkehrs etwa 3x so hoch ist, als nur CO2.</a:t>
            </a:r>
            <a:r>
              <a:rPr lang="de-CH" baseline="0" dirty="0" smtClean="0"/>
              <a:t> </a:t>
            </a:r>
            <a:endParaRPr lang="de-CH" dirty="0" smtClean="0">
              <a:hlinkClick r:id=""/>
            </a:endParaRPr>
          </a:p>
          <a:p>
            <a:r>
              <a:rPr lang="de-CH" dirty="0" smtClean="0">
                <a:hlinkClick r:id=""/>
              </a:rPr>
              <a:t>https://www.sciencedirect.com/science/article/pii/S1352231020305689</a:t>
            </a:r>
            <a:endParaRPr lang="de-CH" dirty="0" smtClean="0"/>
          </a:p>
          <a:p>
            <a:r>
              <a:rPr lang="de-CH" dirty="0" smtClean="0"/>
              <a:t>Quelle: https://ourworldindata.org/carbon-footprint-flying </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39</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dirty="0" smtClean="0"/>
              <a:t>Retourflug</a:t>
            </a:r>
            <a:r>
              <a:rPr lang="de-CH" baseline="0" dirty="0" smtClean="0"/>
              <a:t> </a:t>
            </a:r>
            <a:endParaRPr lang="de-CH" dirty="0" smtClean="0"/>
          </a:p>
          <a:p>
            <a:pPr defTabSz="990752">
              <a:defRPr/>
            </a:pPr>
            <a:r>
              <a:rPr lang="de-CH" dirty="0" smtClean="0"/>
              <a:t>3 Tonnen: G</a:t>
            </a:r>
            <a:r>
              <a:rPr lang="de-CH" sz="1300" dirty="0">
                <a:latin typeface="Bahnschrift Light" panose="020B0502040204020203" pitchFamily="34" charset="0"/>
              </a:rPr>
              <a:t>leich viel wie 8 Jahre jeden Tag 12 Stunden </a:t>
            </a:r>
            <a:r>
              <a:rPr lang="de-CH" sz="1300" dirty="0" err="1">
                <a:latin typeface="Bahnschrift Light" panose="020B0502040204020203" pitchFamily="34" charset="0"/>
              </a:rPr>
              <a:t>Netflix</a:t>
            </a:r>
            <a:r>
              <a:rPr lang="de-CH" sz="1300" dirty="0">
                <a:latin typeface="Bahnschrift Light" panose="020B0502040204020203" pitchFamily="34" charset="0"/>
              </a:rPr>
              <a:t> schauen</a:t>
            </a:r>
          </a:p>
          <a:p>
            <a:endParaRPr lang="de-CH" dirty="0" smtClean="0"/>
          </a:p>
          <a:p>
            <a:r>
              <a:rPr lang="de-CH" dirty="0" smtClean="0"/>
              <a:t>Bahnvergleich: https://www.co2online.de/klima-schuetzen/mobilitaet/bahn-oder-flugzeug-der-vergleich/ </a:t>
            </a:r>
          </a:p>
          <a:p>
            <a:r>
              <a:rPr lang="de-CH" sz="1300" dirty="0">
                <a:latin typeface="Bahnschrift Light" panose="020B0502040204020203" pitchFamily="34" charset="0"/>
              </a:rPr>
              <a:t>Videostreaming belastet das Klima nicht erheblich. Wer </a:t>
            </a:r>
            <a:r>
              <a:rPr lang="de-CH" sz="1300" dirty="0">
                <a:latin typeface="Bahnschrift SemiBold" panose="020B0502040204020203" pitchFamily="34" charset="0"/>
              </a:rPr>
              <a:t>100 Stunden </a:t>
            </a:r>
            <a:r>
              <a:rPr lang="de-CH" sz="1300" dirty="0">
                <a:latin typeface="Bahnschrift Light" panose="020B0502040204020203" pitchFamily="34" charset="0"/>
              </a:rPr>
              <a:t>Filme von </a:t>
            </a:r>
            <a:r>
              <a:rPr lang="de-CH" sz="1300" dirty="0" err="1">
                <a:latin typeface="Bahnschrift Light" panose="020B0502040204020203" pitchFamily="34" charset="0"/>
              </a:rPr>
              <a:t>Netflix</a:t>
            </a:r>
            <a:r>
              <a:rPr lang="de-CH" sz="1300" dirty="0">
                <a:latin typeface="Bahnschrift Light" panose="020B0502040204020203" pitchFamily="34" charset="0"/>
              </a:rPr>
              <a:t> </a:t>
            </a:r>
            <a:r>
              <a:rPr lang="de-CH" sz="1300" dirty="0" err="1">
                <a:latin typeface="Bahnschrift Light" panose="020B0502040204020203" pitchFamily="34" charset="0"/>
              </a:rPr>
              <a:t>streamt</a:t>
            </a:r>
            <a:r>
              <a:rPr lang="de-CH" sz="1300" dirty="0">
                <a:latin typeface="Bahnschrift Light" panose="020B0502040204020203" pitchFamily="34" charset="0"/>
              </a:rPr>
              <a:t>, verursacht </a:t>
            </a:r>
            <a:r>
              <a:rPr lang="de-CH" sz="1300" dirty="0">
                <a:latin typeface="Bahnschrift SemiBold" panose="020B0502040204020203" pitchFamily="34" charset="0"/>
              </a:rPr>
              <a:t>7 kg CO</a:t>
            </a:r>
            <a:r>
              <a:rPr lang="de-CH" sz="1300" baseline="-25000" dirty="0">
                <a:latin typeface="Bahnschrift SemiBold" panose="020B0502040204020203" pitchFamily="34" charset="0"/>
              </a:rPr>
              <a:t>2</a:t>
            </a:r>
            <a:r>
              <a:rPr lang="de-CH" sz="1300" dirty="0" smtClean="0">
                <a:latin typeface="Bahnschrift Light" panose="020B0502040204020203" pitchFamily="34" charset="0"/>
              </a:rPr>
              <a:t>.</a:t>
            </a:r>
          </a:p>
          <a:p>
            <a:endParaRPr lang="de-CH" sz="1300" dirty="0" smtClean="0">
              <a:latin typeface="Bahnschrift Light" panose="020B0502040204020203" pitchFamily="34" charset="0"/>
            </a:endParaRPr>
          </a:p>
          <a:p>
            <a:r>
              <a:rPr lang="de-CH" sz="1300" dirty="0" smtClean="0">
                <a:latin typeface="Bahnschrift Light" panose="020B0502040204020203" pitchFamily="34" charset="0"/>
              </a:rPr>
              <a:t>Plastiktüte</a:t>
            </a:r>
            <a:r>
              <a:rPr lang="de-CH" sz="1300" baseline="0" dirty="0" smtClean="0">
                <a:latin typeface="Bahnschrift Light" panose="020B0502040204020203" pitchFamily="34" charset="0"/>
              </a:rPr>
              <a:t> = 5g </a:t>
            </a:r>
            <a:r>
              <a:rPr lang="de-CH" sz="1300" baseline="0" dirty="0" smtClean="0">
                <a:latin typeface="Bahnschrift Light" panose="020B0502040204020203" pitchFamily="34" charset="0"/>
                <a:sym typeface="Wingdings" panose="05000000000000000000" pitchFamily="2" charset="2"/>
              </a:rPr>
              <a:t> 200 Stück pro kg, 2.5 kg CO2 </a:t>
            </a:r>
          </a:p>
          <a:p>
            <a:r>
              <a:rPr lang="de-CH" sz="1300" baseline="0" dirty="0" smtClean="0">
                <a:latin typeface="Bahnschrift Light" panose="020B0502040204020203" pitchFamily="34" charset="0"/>
                <a:sym typeface="Wingdings" panose="05000000000000000000" pitchFamily="2" charset="2"/>
              </a:rPr>
              <a:t>3000kg  3000kg/2.5 x 200 = 240’000 : 365 = 660 Jahre</a:t>
            </a:r>
          </a:p>
          <a:p>
            <a:endParaRPr lang="de-CH" dirty="0" smtClean="0"/>
          </a:p>
        </p:txBody>
      </p:sp>
      <p:sp>
        <p:nvSpPr>
          <p:cNvPr id="4" name="Slide Number Placeholder 3"/>
          <p:cNvSpPr>
            <a:spLocks noGrp="1"/>
          </p:cNvSpPr>
          <p:nvPr>
            <p:ph type="sldNum" sz="quarter" idx="10"/>
          </p:nvPr>
        </p:nvSpPr>
        <p:spPr/>
        <p:txBody>
          <a:bodyPr/>
          <a:lstStyle/>
          <a:p>
            <a:fld id="{3D191C6C-B090-44BA-9031-3126CDB6DBC7}" type="slidenum">
              <a:rPr lang="de-CH" smtClean="0"/>
              <a:t>40</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smtClean="0"/>
              <a:t>Immernoch</a:t>
            </a:r>
            <a:r>
              <a:rPr lang="de-CH" dirty="0" smtClean="0"/>
              <a:t> 40% </a:t>
            </a:r>
            <a:r>
              <a:rPr lang="de-CH" dirty="0" err="1" smtClean="0"/>
              <a:t>Oelheizung</a:t>
            </a:r>
            <a:r>
              <a:rPr lang="de-CH" dirty="0" smtClean="0"/>
              <a:t> und 25% Erdgas.</a:t>
            </a:r>
          </a:p>
          <a:p>
            <a:r>
              <a:rPr lang="de-CH" dirty="0" smtClean="0"/>
              <a:t>Am</a:t>
            </a:r>
            <a:r>
              <a:rPr lang="de-CH" baseline="0" dirty="0" smtClean="0"/>
              <a:t> meisten </a:t>
            </a:r>
            <a:r>
              <a:rPr lang="de-CH" baseline="0" dirty="0" err="1" smtClean="0"/>
              <a:t>Oelheizungen</a:t>
            </a:r>
            <a:r>
              <a:rPr lang="de-CH" baseline="0" dirty="0" smtClean="0"/>
              <a:t> in Europa.</a:t>
            </a:r>
          </a:p>
          <a:p>
            <a:r>
              <a:rPr lang="de-CH" baseline="0" dirty="0" smtClean="0"/>
              <a:t>Wohnflächen haben zugenommen.</a:t>
            </a:r>
            <a:endParaRPr lang="de-CH" dirty="0" smtClean="0"/>
          </a:p>
          <a:p>
            <a:endParaRPr lang="de-CH" dirty="0" smtClean="0"/>
          </a:p>
          <a:p>
            <a:r>
              <a:rPr lang="de-CH" dirty="0" smtClean="0"/>
              <a:t>https://flickr.com/photos/greenoid/9389841597/in/photolist-9YiDU3-fiKoLD-pirxZJ-8uVfdY-and4Jm-GV2Hi8-78MbRV-78M4cc-RVfKPs-cKZKxh</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41</a:t>
            </a:fld>
            <a:endParaRPr lang="de-CH"/>
          </a:p>
        </p:txBody>
      </p:sp>
    </p:spTree>
    <p:extLst>
      <p:ext uri="{BB962C8B-B14F-4D97-AF65-F5344CB8AC3E}">
        <p14:creationId xmlns:p14="http://schemas.microsoft.com/office/powerpoint/2010/main" val="360484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Ursache: Die Grosse Beschleunigung: Exponentielles Wachstum</a:t>
            </a:r>
            <a:r>
              <a:rPr lang="de-CH" baseline="0" dirty="0" smtClean="0"/>
              <a:t> </a:t>
            </a:r>
            <a:r>
              <a:rPr lang="de-CH" baseline="0" dirty="0" err="1" smtClean="0"/>
              <a:t>zB</a:t>
            </a:r>
            <a:r>
              <a:rPr lang="de-CH" baseline="0" dirty="0" smtClean="0"/>
              <a:t> </a:t>
            </a:r>
            <a:r>
              <a:rPr lang="de-CH" dirty="0" smtClean="0"/>
              <a:t>Bevölkerung, Materialkonsum: Zement, Stahl,</a:t>
            </a:r>
            <a:r>
              <a:rPr lang="de-CH" baseline="0" dirty="0" smtClean="0"/>
              <a:t> Fahrzeuge.</a:t>
            </a:r>
          </a:p>
          <a:p>
            <a:endParaRPr lang="de-CH" baseline="0" dirty="0" smtClean="0"/>
          </a:p>
          <a:p>
            <a:r>
              <a:rPr lang="de-CH" dirty="0" smtClean="0"/>
              <a:t>Die Menschheit hat seit 1950 mehr Energie verbraucht als in den 12’000 Jahren davor.</a:t>
            </a:r>
          </a:p>
          <a:p>
            <a:r>
              <a:rPr lang="de-CH" dirty="0" smtClean="0"/>
              <a:t>80% der Wirtschaftsleistung basieren auf fossilen Energiequellen (Kohle, Erdöl und Erdgas).</a:t>
            </a:r>
          </a:p>
          <a:p>
            <a:endParaRPr lang="de-CH" baseline="0" dirty="0" smtClean="0"/>
          </a:p>
        </p:txBody>
      </p:sp>
      <p:sp>
        <p:nvSpPr>
          <p:cNvPr id="4" name="Slide Number Placeholder 3"/>
          <p:cNvSpPr>
            <a:spLocks noGrp="1"/>
          </p:cNvSpPr>
          <p:nvPr>
            <p:ph type="sldNum" sz="quarter" idx="10"/>
          </p:nvPr>
        </p:nvSpPr>
        <p:spPr/>
        <p:txBody>
          <a:bodyPr/>
          <a:lstStyle/>
          <a:p>
            <a:fld id="{3D191C6C-B090-44BA-9031-3126CDB6DBC7}" type="slidenum">
              <a:rPr lang="de-CH" smtClean="0"/>
              <a:t>4</a:t>
            </a:fld>
            <a:endParaRPr lang="de-CH"/>
          </a:p>
        </p:txBody>
      </p:sp>
    </p:spTree>
    <p:extLst>
      <p:ext uri="{BB962C8B-B14F-4D97-AF65-F5344CB8AC3E}">
        <p14:creationId xmlns:p14="http://schemas.microsoft.com/office/powerpoint/2010/main" val="38920595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b="1" dirty="0" smtClean="0">
                <a:latin typeface="Bahnschrift Light" panose="020B0502040204020203" pitchFamily="34" charset="0"/>
              </a:rPr>
              <a:t>Von Erdölheizung auf Fernwärme: </a:t>
            </a:r>
            <a:r>
              <a:rPr lang="de-CH" dirty="0" smtClean="0">
                <a:latin typeface="Bahnschrift Light" panose="020B0502040204020203" pitchFamily="34" charset="0"/>
              </a:rPr>
              <a:t> </a:t>
            </a:r>
            <a:r>
              <a:rPr lang="de-CH" dirty="0" smtClean="0"/>
              <a:t/>
            </a:r>
            <a:br>
              <a:rPr lang="de-CH" dirty="0" smtClean="0"/>
            </a:br>
            <a:r>
              <a:rPr lang="de-CH" dirty="0" smtClean="0">
                <a:solidFill>
                  <a:srgbClr val="339933"/>
                </a:solidFill>
                <a:latin typeface="Bahnschrift SemiBold" panose="020B0502040204020203" pitchFamily="34" charset="0"/>
              </a:rPr>
              <a:t>ca. 700 kg CO</a:t>
            </a:r>
            <a:r>
              <a:rPr lang="de-CH" baseline="-25000" dirty="0" smtClean="0">
                <a:solidFill>
                  <a:srgbClr val="339933"/>
                </a:solidFill>
                <a:latin typeface="Bahnschrift SemiBold" panose="020B0502040204020203" pitchFamily="34" charset="0"/>
              </a:rPr>
              <a:t>2</a:t>
            </a:r>
            <a:r>
              <a:rPr lang="de-CH" dirty="0" smtClean="0">
                <a:solidFill>
                  <a:srgbClr val="339933"/>
                </a:solidFill>
                <a:latin typeface="Bahnschrift SemiBold" panose="020B0502040204020203" pitchFamily="34" charset="0"/>
              </a:rPr>
              <a:t> pro Jahr eingespart. </a:t>
            </a:r>
          </a:p>
          <a:p>
            <a:pPr defTabSz="990752">
              <a:defRPr/>
            </a:pPr>
            <a:endParaRPr lang="de-CH" dirty="0" smtClean="0">
              <a:solidFill>
                <a:srgbClr val="339933"/>
              </a:solidFill>
              <a:latin typeface="Bahnschrift SemiBold" panose="020B0502040204020203" pitchFamily="34" charset="0"/>
            </a:endParaRPr>
          </a:p>
          <a:p>
            <a:pPr defTabSz="990752">
              <a:defRPr/>
            </a:pPr>
            <a:r>
              <a:rPr lang="de-CH" sz="1300" dirty="0">
                <a:latin typeface="Bahnschrift SemiBold" panose="020B0502040204020203" pitchFamily="34" charset="0"/>
              </a:rPr>
              <a:t>Vom Altbau ins </a:t>
            </a:r>
            <a:r>
              <a:rPr lang="de-CH" sz="1300" dirty="0" err="1">
                <a:latin typeface="Bahnschrift SemiBold" panose="020B0502040204020203" pitchFamily="34" charset="0"/>
              </a:rPr>
              <a:t>Minenergiehaus</a:t>
            </a:r>
            <a:r>
              <a:rPr lang="de-CH" sz="1300" dirty="0">
                <a:latin typeface="Bahnschrift SemiBold" panose="020B0502040204020203" pitchFamily="34" charset="0"/>
              </a:rPr>
              <a:t>: </a:t>
            </a:r>
            <a:r>
              <a:rPr lang="de-CH" sz="1300" dirty="0">
                <a:solidFill>
                  <a:srgbClr val="339933"/>
                </a:solidFill>
                <a:latin typeface="Bahnschrift SemiBold" panose="020B0502040204020203" pitchFamily="34" charset="0"/>
              </a:rPr>
              <a:t>ca. 900 kg CO</a:t>
            </a:r>
            <a:r>
              <a:rPr lang="de-CH" sz="1300" baseline="-25000" dirty="0">
                <a:solidFill>
                  <a:srgbClr val="339933"/>
                </a:solidFill>
                <a:latin typeface="Bahnschrift SemiBold" panose="020B0502040204020203" pitchFamily="34" charset="0"/>
              </a:rPr>
              <a:t>2</a:t>
            </a:r>
            <a:r>
              <a:rPr lang="de-CH" sz="1300" dirty="0">
                <a:solidFill>
                  <a:srgbClr val="339933"/>
                </a:solidFill>
                <a:latin typeface="Bahnschrift SemiBold" panose="020B0502040204020203" pitchFamily="34" charset="0"/>
              </a:rPr>
              <a:t> pro Jahr eingespart.</a:t>
            </a:r>
          </a:p>
          <a:p>
            <a:pPr defTabSz="990752">
              <a:defRPr/>
            </a:pPr>
            <a:endParaRPr lang="de-CH" dirty="0" smtClean="0">
              <a:solidFill>
                <a:srgbClr val="339933"/>
              </a:solidFill>
              <a:latin typeface="Bahnschrift SemiBold" panose="020B0502040204020203" pitchFamily="34" charset="0"/>
            </a:endParaRPr>
          </a:p>
          <a:p>
            <a:pPr defTabSz="990752">
              <a:defRPr/>
            </a:pPr>
            <a:endParaRPr lang="de-CH" dirty="0" smtClean="0"/>
          </a:p>
          <a:p>
            <a:pPr defTabSz="990752">
              <a:defRPr/>
            </a:pPr>
            <a:r>
              <a:rPr lang="de-CH" dirty="0" smtClean="0"/>
              <a:t>Foto:</a:t>
            </a:r>
            <a:r>
              <a:rPr lang="de-CH" baseline="0" dirty="0" smtClean="0"/>
              <a:t> https://flickr.com/photos/greenoid/9389841597/in/photolist-9YiDU3-fiKoLD-pirxZJ-8uVfdY-and4Jm-GV2Hi8-78MbRV-78M4cc-RVfKPs-cKZKxh</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42</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43</a:t>
            </a:fld>
            <a:endParaRPr lang="de-CH"/>
          </a:p>
        </p:txBody>
      </p:sp>
    </p:spTree>
    <p:extLst>
      <p:ext uri="{BB962C8B-B14F-4D97-AF65-F5344CB8AC3E}">
        <p14:creationId xmlns:p14="http://schemas.microsoft.com/office/powerpoint/2010/main" val="1775627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dirty="0" smtClean="0"/>
              <a:t>Landwirtschaft ist einer der Hauptgründe für den enormen Rückgang der Biodiversität</a:t>
            </a:r>
          </a:p>
          <a:p>
            <a:pPr marL="495376" indent="-495376">
              <a:buFont typeface="Arial" panose="020B0604020202020204" pitchFamily="34" charset="0"/>
              <a:buChar char="•"/>
            </a:pPr>
            <a:r>
              <a:rPr lang="de-CH" dirty="0" smtClean="0"/>
              <a:t>Rodung von Waldflächen, </a:t>
            </a:r>
          </a:p>
          <a:p>
            <a:pPr marL="495376" indent="-495376">
              <a:buFont typeface="Arial" panose="020B0604020202020204" pitchFamily="34" charset="0"/>
              <a:buChar char="•"/>
            </a:pPr>
            <a:r>
              <a:rPr lang="de-CH" dirty="0" smtClean="0"/>
              <a:t>Trockenlegen von Mooren, </a:t>
            </a:r>
          </a:p>
          <a:p>
            <a:pPr marL="495376" indent="-495376">
              <a:buFont typeface="Arial" panose="020B0604020202020204" pitchFamily="34" charset="0"/>
              <a:buChar char="•"/>
            </a:pPr>
            <a:r>
              <a:rPr lang="de-CH" dirty="0" smtClean="0"/>
              <a:t>Dünger &amp; Pestizide</a:t>
            </a:r>
          </a:p>
          <a:p>
            <a:pPr marL="495376" indent="-495376">
              <a:buFont typeface="Arial" panose="020B0604020202020204" pitchFamily="34" charset="0"/>
              <a:buChar char="•"/>
            </a:pPr>
            <a:r>
              <a:rPr lang="de-CH" dirty="0" smtClean="0"/>
              <a:t>Wasserverbrauch</a:t>
            </a:r>
          </a:p>
          <a:p>
            <a:pPr marL="495376" indent="-495376">
              <a:buFont typeface="Arial" panose="020B0604020202020204" pitchFamily="34" charset="0"/>
              <a:buChar char="•"/>
            </a:pPr>
            <a:r>
              <a:rPr lang="de-CH" dirty="0" smtClean="0"/>
              <a:t>Treibhausgasemissionen</a:t>
            </a:r>
          </a:p>
          <a:p>
            <a:endParaRPr lang="de-CH" dirty="0" smtClean="0"/>
          </a:p>
          <a:p>
            <a:r>
              <a:rPr lang="de-CH" dirty="0" smtClean="0"/>
              <a:t>Enormer Rückgang der Biodiversität in den letzten 50 Jahren: </a:t>
            </a:r>
          </a:p>
          <a:p>
            <a:pPr marL="495376" indent="-495376">
              <a:buFont typeface="Arial" panose="020B0604020202020204" pitchFamily="34" charset="0"/>
              <a:buChar char="•"/>
            </a:pPr>
            <a:r>
              <a:rPr lang="de-CH" dirty="0" smtClean="0"/>
              <a:t>Wirbeltier-Bestand (Säugetieren, Vögel, Reptilien usw.) </a:t>
            </a:r>
            <a:r>
              <a:rPr lang="de-CH" dirty="0" smtClean="0">
                <a:solidFill>
                  <a:srgbClr val="C00000"/>
                </a:solidFill>
                <a:latin typeface="Bahnschrift SemiBold" panose="020B0502040204020203" pitchFamily="34" charset="0"/>
              </a:rPr>
              <a:t>weltweit um ca. 2/3 zurückgegangen</a:t>
            </a:r>
            <a:r>
              <a:rPr lang="de-CH" dirty="0" smtClean="0"/>
              <a:t>. </a:t>
            </a:r>
          </a:p>
          <a:p>
            <a:pPr marL="495376" indent="-495376">
              <a:buFont typeface="Arial" panose="020B0604020202020204" pitchFamily="34" charset="0"/>
              <a:buChar char="•"/>
            </a:pPr>
            <a:r>
              <a:rPr lang="de-CH" dirty="0" smtClean="0"/>
              <a:t>Insektenpopulationen in Deutschland in den letzten 30 Jahren:  ca. 75% zurückgegangen. </a:t>
            </a:r>
            <a:r>
              <a:rPr lang="de-CH" sz="900" u="sng" dirty="0">
                <a:hlinkClick r:id="rId3"/>
              </a:rPr>
              <a:t>(Quelle)</a:t>
            </a:r>
            <a:endParaRPr lang="de-CH" sz="900" u="sng"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44</a:t>
            </a:fld>
            <a:endParaRPr lang="de-CH"/>
          </a:p>
        </p:txBody>
      </p:sp>
    </p:spTree>
    <p:extLst>
      <p:ext uri="{BB962C8B-B14F-4D97-AF65-F5344CB8AC3E}">
        <p14:creationId xmlns:p14="http://schemas.microsoft.com/office/powerpoint/2010/main" val="2235876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dirty="0" smtClean="0"/>
              <a:t>Weil keine synthetischen Dünge- und Pflanzenschutzmittel benutzt werden, ist die Ökobilanz deutlich besser als bei der konventionellen Produktion.</a:t>
            </a:r>
          </a:p>
          <a:p>
            <a:pPr defTabSz="990752">
              <a:defRPr/>
            </a:pPr>
            <a:r>
              <a:rPr lang="de-CH" dirty="0" smtClean="0"/>
              <a:t>Zurück zum Klima:</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45</a:t>
            </a:fld>
            <a:endParaRPr lang="de-CH"/>
          </a:p>
        </p:txBody>
      </p:sp>
    </p:spTree>
    <p:extLst>
      <p:ext uri="{BB962C8B-B14F-4D97-AF65-F5344CB8AC3E}">
        <p14:creationId xmlns:p14="http://schemas.microsoft.com/office/powerpoint/2010/main" val="327412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Ca. 1/3 in Haushalten</a:t>
            </a:r>
          </a:p>
          <a:p>
            <a:r>
              <a:rPr lang="de-CH" dirty="0" smtClean="0"/>
              <a:t>2 Millionen Tonnen vermeidbarer Lebensmittelmüll pro Jahr. </a:t>
            </a:r>
          </a:p>
          <a:p>
            <a:r>
              <a:rPr lang="de-CH" dirty="0" smtClean="0"/>
              <a:t>¼</a:t>
            </a:r>
            <a:r>
              <a:rPr lang="de-CH" baseline="0" dirty="0" smtClean="0"/>
              <a:t> des Fleisches</a:t>
            </a:r>
          </a:p>
          <a:p>
            <a:r>
              <a:rPr lang="de-CH" baseline="0" dirty="0" smtClean="0"/>
              <a:t>1/3 des Fisches</a:t>
            </a:r>
          </a:p>
          <a:p>
            <a:pPr defTabSz="990752">
              <a:defRPr/>
            </a:pPr>
            <a:endParaRPr lang="de-CH" sz="1300" dirty="0" smtClean="0"/>
          </a:p>
          <a:p>
            <a:pPr defTabSz="990752">
              <a:defRPr/>
            </a:pPr>
            <a:r>
              <a:rPr lang="de-CH" sz="1300" dirty="0" smtClean="0"/>
              <a:t>In </a:t>
            </a:r>
            <a:r>
              <a:rPr lang="de-CH" sz="1300" dirty="0"/>
              <a:t>den Schweizer Haushalten landen Lebensmittel im Wert von über 600 CHF pro Person und Jahr im Abfall.</a:t>
            </a:r>
          </a:p>
          <a:p>
            <a:r>
              <a:rPr lang="de-CH" sz="1300" dirty="0"/>
              <a:t>pro Jahr rund 500 kg CO2e pro Person vermeiden, wenn Essbares nicht weggeworfen würde. </a:t>
            </a:r>
          </a:p>
          <a:p>
            <a:r>
              <a:rPr lang="de-CH" sz="1300" dirty="0"/>
              <a:t>Der Landverbrauch für den Anbau der weggeworfenen Lebensmittel entspricht der Hälfte der landwirtschaftlich genutzten Flächen der Schweiz</a:t>
            </a:r>
            <a:r>
              <a:rPr lang="de-CH" sz="1300" dirty="0" smtClean="0"/>
              <a:t>.</a:t>
            </a:r>
            <a:endParaRPr lang="de-CH" sz="1300" dirty="0"/>
          </a:p>
        </p:txBody>
      </p:sp>
      <p:sp>
        <p:nvSpPr>
          <p:cNvPr id="4" name="Slide Number Placeholder 3"/>
          <p:cNvSpPr>
            <a:spLocks noGrp="1"/>
          </p:cNvSpPr>
          <p:nvPr>
            <p:ph type="sldNum" sz="quarter" idx="10"/>
          </p:nvPr>
        </p:nvSpPr>
        <p:spPr/>
        <p:txBody>
          <a:bodyPr/>
          <a:lstStyle/>
          <a:p>
            <a:fld id="{3D191C6C-B090-44BA-9031-3126CDB6DBC7}" type="slidenum">
              <a:rPr lang="de-CH" smtClean="0"/>
              <a:t>46</a:t>
            </a:fld>
            <a:endParaRPr lang="de-CH"/>
          </a:p>
        </p:txBody>
      </p:sp>
    </p:spTree>
    <p:extLst>
      <p:ext uri="{BB962C8B-B14F-4D97-AF65-F5344CB8AC3E}">
        <p14:creationId xmlns:p14="http://schemas.microsoft.com/office/powerpoint/2010/main" val="638440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47</a:t>
            </a:fld>
            <a:endParaRPr lang="de-CH"/>
          </a:p>
        </p:txBody>
      </p:sp>
    </p:spTree>
    <p:extLst>
      <p:ext uri="{BB962C8B-B14F-4D97-AF65-F5344CB8AC3E}">
        <p14:creationId xmlns:p14="http://schemas.microsoft.com/office/powerpoint/2010/main" val="3382382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buFont typeface="Arial" panose="020B0604020202020204" pitchFamily="34" charset="0"/>
              <a:buNone/>
            </a:pPr>
            <a:r>
              <a:rPr lang="de-CH" dirty="0" smtClean="0"/>
              <a:t>Foto:</a:t>
            </a:r>
            <a:r>
              <a:rPr lang="de-CH" baseline="0" dirty="0" smtClean="0"/>
              <a:t> Flickr: </a:t>
            </a:r>
            <a:r>
              <a:rPr lang="de-CH" sz="1300" b="1" u="sng" dirty="0">
                <a:hlinkClick r:id="rId3" tooltip="Geh zum Fotostream von Anders Gustavson"/>
              </a:rPr>
              <a:t>Anders </a:t>
            </a:r>
            <a:r>
              <a:rPr lang="de-CH" sz="1300" b="1" u="sng" dirty="0" err="1">
                <a:hlinkClick r:id="rId3" tooltip="Geh zum Fotostream von Anders Gustavson"/>
              </a:rPr>
              <a:t>Gustavson</a:t>
            </a:r>
            <a:r>
              <a:rPr lang="de-CH" dirty="0" smtClean="0"/>
              <a:t/>
            </a:r>
            <a:br>
              <a:rPr lang="de-CH" dirty="0" smtClean="0"/>
            </a:br>
            <a:endParaRPr lang="de-CH" dirty="0" smtClean="0"/>
          </a:p>
          <a:p>
            <a:pPr marL="0" indent="0">
              <a:spcBef>
                <a:spcPts val="1200"/>
              </a:spcBef>
              <a:buFont typeface="Arial" panose="020B0604020202020204" pitchFamily="34" charset="0"/>
              <a:buNone/>
            </a:pPr>
            <a:r>
              <a:rPr lang="de-CH" sz="1200" dirty="0" err="1" smtClean="0">
                <a:solidFill>
                  <a:schemeClr val="bg1"/>
                </a:solidFill>
                <a:latin typeface="Bahnschrift SemiBold" panose="020B0502040204020203" pitchFamily="34" charset="0"/>
              </a:rPr>
              <a:t>Widerkäuer</a:t>
            </a:r>
            <a:r>
              <a:rPr lang="de-CH" sz="1200" dirty="0" smtClean="0">
                <a:solidFill>
                  <a:schemeClr val="bg1"/>
                </a:solidFill>
                <a:latin typeface="Bahnschrift SemiBold" panose="020B0502040204020203" pitchFamily="34" charset="0"/>
              </a:rPr>
              <a:t> verursachen: </a:t>
            </a:r>
          </a:p>
          <a:p>
            <a:pPr marL="171450" indent="-171450">
              <a:spcBef>
                <a:spcPts val="1200"/>
              </a:spcBef>
              <a:buFont typeface="Arial" panose="020B0604020202020204" pitchFamily="34" charset="0"/>
              <a:buChar char="•"/>
            </a:pPr>
            <a:r>
              <a:rPr lang="de-CH" sz="1200" dirty="0" smtClean="0">
                <a:solidFill>
                  <a:schemeClr val="bg1"/>
                </a:solidFill>
                <a:latin typeface="Bahnschrift SemiBold" panose="020B0502040204020203" pitchFamily="34" charset="0"/>
              </a:rPr>
              <a:t>Methanemissionen</a:t>
            </a:r>
          </a:p>
          <a:p>
            <a:pPr marL="187325" indent="-187325">
              <a:spcBef>
                <a:spcPts val="1200"/>
              </a:spcBef>
              <a:buFont typeface="Arial" panose="020B0604020202020204" pitchFamily="34" charset="0"/>
              <a:buChar char="•"/>
            </a:pPr>
            <a:r>
              <a:rPr lang="de-CH" sz="1200" dirty="0" smtClean="0">
                <a:solidFill>
                  <a:schemeClr val="bg1"/>
                </a:solidFill>
                <a:latin typeface="Bahnschrift SemiBold" panose="020B0502040204020203" pitchFamily="34" charset="0"/>
              </a:rPr>
              <a:t>Wasserverschmutzung &amp; Überdüngung</a:t>
            </a:r>
          </a:p>
          <a:p>
            <a:pPr marL="187325" indent="-187325">
              <a:spcBef>
                <a:spcPts val="1200"/>
              </a:spcBef>
              <a:buFont typeface="Arial" panose="020B0604020202020204" pitchFamily="34" charset="0"/>
              <a:buChar char="•"/>
            </a:pPr>
            <a:r>
              <a:rPr lang="de-CH" sz="1200" dirty="0" smtClean="0">
                <a:solidFill>
                  <a:schemeClr val="bg1"/>
                </a:solidFill>
                <a:latin typeface="Bahnschrift SemiBold" panose="020B0502040204020203" pitchFamily="34" charset="0"/>
              </a:rPr>
              <a:t>Bodenerosion</a:t>
            </a:r>
          </a:p>
          <a:p>
            <a:pPr marL="187325" indent="-187325">
              <a:spcBef>
                <a:spcPts val="1200"/>
              </a:spcBef>
              <a:buFont typeface="Arial" panose="020B0604020202020204" pitchFamily="34" charset="0"/>
              <a:buChar char="•"/>
            </a:pPr>
            <a:r>
              <a:rPr lang="de-CH" sz="1200" dirty="0" smtClean="0">
                <a:solidFill>
                  <a:schemeClr val="bg1"/>
                </a:solidFill>
                <a:latin typeface="Bahnschrift SemiBold" panose="020B0502040204020203" pitchFamily="34" charset="0"/>
              </a:rPr>
              <a:t>Naturverlust </a:t>
            </a:r>
          </a:p>
          <a:p>
            <a:pPr marL="187325" indent="-187325">
              <a:spcBef>
                <a:spcPts val="1200"/>
              </a:spcBef>
              <a:buFont typeface="Arial" panose="020B0604020202020204" pitchFamily="34" charset="0"/>
              <a:buChar char="•"/>
            </a:pPr>
            <a:r>
              <a:rPr lang="de-CH" sz="1200" dirty="0" smtClean="0">
                <a:solidFill>
                  <a:schemeClr val="bg1"/>
                </a:solidFill>
                <a:latin typeface="Bahnschrift SemiBold" panose="020B0502040204020203" pitchFamily="34" charset="0"/>
              </a:rPr>
              <a:t>Pestizidbelastung durch Futteranbau</a:t>
            </a:r>
          </a:p>
          <a:p>
            <a:pPr marL="187325" indent="-187325">
              <a:spcBef>
                <a:spcPts val="1200"/>
              </a:spcBef>
              <a:buFont typeface="Arial" panose="020B0604020202020204" pitchFamily="34" charset="0"/>
              <a:buChar char="•"/>
            </a:pPr>
            <a:r>
              <a:rPr lang="de-CH" sz="1200" dirty="0" err="1" smtClean="0">
                <a:solidFill>
                  <a:schemeClr val="bg1"/>
                </a:solidFill>
                <a:latin typeface="Bahnschrift SemiBold" panose="020B0502040204020203" pitchFamily="34" charset="0"/>
              </a:rPr>
              <a:t>Tierwohl</a:t>
            </a:r>
            <a:endParaRPr lang="de-CH" sz="1200" dirty="0" smtClean="0">
              <a:solidFill>
                <a:schemeClr val="bg1"/>
              </a:solidFill>
              <a:latin typeface="Bahnschrift SemiBold" panose="020B0502040204020203" pitchFamily="34" charset="0"/>
            </a:endParaRP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48</a:t>
            </a:fld>
            <a:endParaRPr lang="de-CH"/>
          </a:p>
        </p:txBody>
      </p:sp>
    </p:spTree>
    <p:extLst>
      <p:ext uri="{BB962C8B-B14F-4D97-AF65-F5344CB8AC3E}">
        <p14:creationId xmlns:p14="http://schemas.microsoft.com/office/powerpoint/2010/main" val="1490358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Unterschied: Mutterkuh oder Milchkuhhaltung:</a:t>
            </a:r>
            <a:r>
              <a:rPr lang="de-CH" baseline="0" dirty="0" smtClean="0"/>
              <a:t> </a:t>
            </a:r>
            <a:r>
              <a:rPr lang="de-CH" baseline="0" dirty="0" err="1" smtClean="0"/>
              <a:t>Tierwohl</a:t>
            </a:r>
            <a:r>
              <a:rPr lang="de-CH" baseline="0" dirty="0" smtClean="0"/>
              <a:t> versus Klima</a:t>
            </a:r>
          </a:p>
          <a:p>
            <a:r>
              <a:rPr lang="de-CH" baseline="0" dirty="0" smtClean="0"/>
              <a:t>Käse und Milch auch hoher Klimaausstoss</a:t>
            </a:r>
          </a:p>
          <a:p>
            <a:r>
              <a:rPr lang="de-CH" dirty="0" smtClean="0"/>
              <a:t>https://www.wwf.ch/de/unsere-ziele/fleisch-und-milchprodukte#:~:text=F%C3%BCr%20die%20Produktion%20eines%20Kilos,verschiedenen%20Treibhausgasen%20umgerechnet%20auf%20CO2.</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49</a:t>
            </a:fld>
            <a:endParaRPr lang="de-CH"/>
          </a:p>
        </p:txBody>
      </p:sp>
    </p:spTree>
    <p:extLst>
      <p:ext uri="{BB962C8B-B14F-4D97-AF65-F5344CB8AC3E}">
        <p14:creationId xmlns:p14="http://schemas.microsoft.com/office/powerpoint/2010/main" val="17549620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50</a:t>
            </a:fld>
            <a:endParaRPr lang="de-CH"/>
          </a:p>
        </p:txBody>
      </p:sp>
    </p:spTree>
    <p:extLst>
      <p:ext uri="{BB962C8B-B14F-4D97-AF65-F5344CB8AC3E}">
        <p14:creationId xmlns:p14="http://schemas.microsoft.com/office/powerpoint/2010/main" val="33823825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http://esu-services.ch/de/projekte/lcafood/getraenke/</a:t>
            </a:r>
          </a:p>
          <a:p>
            <a:endParaRPr lang="de-CH"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CH" dirty="0" smtClean="0"/>
              <a:t>Mehr als 37% der Schweizer sind übergewichtig. Es wird mehr und fettiger gegessen als nötig. </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51</a:t>
            </a:fld>
            <a:endParaRPr lang="de-CH"/>
          </a:p>
        </p:txBody>
      </p:sp>
    </p:spTree>
    <p:extLst>
      <p:ext uri="{BB962C8B-B14F-4D97-AF65-F5344CB8AC3E}">
        <p14:creationId xmlns:p14="http://schemas.microsoft.com/office/powerpoint/2010/main" val="2803808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5</a:t>
            </a:fld>
            <a:endParaRPr lang="de-CH"/>
          </a:p>
        </p:txBody>
      </p:sp>
    </p:spTree>
    <p:extLst>
      <p:ext uri="{BB962C8B-B14F-4D97-AF65-F5344CB8AC3E}">
        <p14:creationId xmlns:p14="http://schemas.microsoft.com/office/powerpoint/2010/main" val="1439549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Aber…..Transport hat wenig Einfluss auf</a:t>
            </a:r>
            <a:r>
              <a:rPr lang="de-CH" baseline="0" dirty="0" smtClean="0"/>
              <a:t> Ökobilanz, solange nicht geflogen!</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53</a:t>
            </a:fld>
            <a:endParaRPr lang="de-CH"/>
          </a:p>
        </p:txBody>
      </p:sp>
    </p:spTree>
    <p:extLst>
      <p:ext uri="{BB962C8B-B14F-4D97-AF65-F5344CB8AC3E}">
        <p14:creationId xmlns:p14="http://schemas.microsoft.com/office/powerpoint/2010/main" val="22872914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Aber…..Transport hat wenig Einfluss auf</a:t>
            </a:r>
            <a:r>
              <a:rPr lang="de-CH" baseline="0" dirty="0" smtClean="0"/>
              <a:t> Ökobilanz, solange nicht geflogen!</a:t>
            </a:r>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54</a:t>
            </a:fld>
            <a:endParaRPr lang="de-CH"/>
          </a:p>
        </p:txBody>
      </p:sp>
    </p:spTree>
    <p:extLst>
      <p:ext uri="{BB962C8B-B14F-4D97-AF65-F5344CB8AC3E}">
        <p14:creationId xmlns:p14="http://schemas.microsoft.com/office/powerpoint/2010/main" val="22872914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sz="1300" dirty="0"/>
              <a:t>Im Durchschnitt verursacht jede Person in der Schweiz </a:t>
            </a:r>
            <a:r>
              <a:rPr lang="de-CH" sz="1300" u="sng" dirty="0">
                <a:hlinkClick r:id="rId3"/>
              </a:rPr>
              <a:t>ca.100 kg Plastikabfall</a:t>
            </a:r>
            <a:r>
              <a:rPr lang="de-CH" sz="1300" dirty="0"/>
              <a:t> pro Jahr. Nur knapp die Hälfte davon kannst du beeinflussen. Vermeidest du diese 50 kg, dann sparst du 120 kg CO</a:t>
            </a:r>
            <a:r>
              <a:rPr lang="de-CH" sz="1300" baseline="-25000" dirty="0"/>
              <a:t>2 </a:t>
            </a:r>
            <a:r>
              <a:rPr lang="de-CH" sz="1300" dirty="0"/>
              <a:t>ein. Der Durchschnittsschweizer verursacht </a:t>
            </a:r>
            <a:r>
              <a:rPr lang="de-CH" sz="1300" u="sng" dirty="0">
                <a:hlinkClick r:id="rId4"/>
              </a:rPr>
              <a:t>14 Tonnen CO</a:t>
            </a:r>
            <a:r>
              <a:rPr lang="de-CH" sz="1300" u="sng" baseline="-25000" dirty="0">
                <a:hlinkClick r:id="rId4"/>
              </a:rPr>
              <a:t>2</a:t>
            </a:r>
            <a:r>
              <a:rPr lang="de-CH" sz="1300" u="sng" dirty="0">
                <a:hlinkClick r:id="rId4"/>
              </a:rPr>
              <a:t> pro Jahr</a:t>
            </a:r>
            <a:r>
              <a:rPr lang="de-CH" sz="1300" dirty="0"/>
              <a:t>, das heisst, du senkst damit deinen Klimafussabdruck um höchstens 1%. Willst du einen Beitrag zum Klimaschutz leisten, gibt es also grössere Hebel als dein Plastikverbrauch</a:t>
            </a:r>
            <a:r>
              <a:rPr lang="de-CH" sz="1300" dirty="0" smtClean="0"/>
              <a:t>.</a:t>
            </a:r>
          </a:p>
          <a:p>
            <a:pPr defTabSz="990752">
              <a:defRPr/>
            </a:pPr>
            <a:endParaRPr lang="de-CH" sz="1300" dirty="0" smtClean="0"/>
          </a:p>
          <a:p>
            <a:pPr marL="0" marR="0" indent="0" algn="l" defTabSz="990752" rtl="0" eaLnBrk="1" fontAlgn="auto" latinLnBrk="0" hangingPunct="1">
              <a:lnSpc>
                <a:spcPct val="100000"/>
              </a:lnSpc>
              <a:spcBef>
                <a:spcPts val="0"/>
              </a:spcBef>
              <a:spcAft>
                <a:spcPts val="0"/>
              </a:spcAft>
              <a:buClrTx/>
              <a:buSzTx/>
              <a:buFontTx/>
              <a:buNone/>
              <a:tabLst/>
              <a:defRPr/>
            </a:pPr>
            <a:r>
              <a:rPr lang="de-CH" sz="1400" dirty="0" smtClean="0"/>
              <a:t>Ein vegetarisches Mittagessen statt eines mit Rind, spart so viel CO</a:t>
            </a:r>
            <a:r>
              <a:rPr lang="de-CH" sz="1400" baseline="-25000" dirty="0" smtClean="0"/>
              <a:t>2</a:t>
            </a:r>
            <a:r>
              <a:rPr lang="de-CH" sz="1400" dirty="0" smtClean="0"/>
              <a:t>, wie 12-mal </a:t>
            </a:r>
            <a:r>
              <a:rPr lang="de-CH" sz="1400" dirty="0" err="1" smtClean="0"/>
              <a:t>Tupperdose</a:t>
            </a:r>
            <a:r>
              <a:rPr lang="de-CH" sz="1400" dirty="0" smtClean="0"/>
              <a:t> statt Einweggeschirr benutzen. </a:t>
            </a:r>
          </a:p>
          <a:p>
            <a:pPr marL="0" marR="0" indent="0" algn="l" defTabSz="990752" rtl="0" eaLnBrk="1" fontAlgn="auto" latinLnBrk="0" hangingPunct="1">
              <a:lnSpc>
                <a:spcPct val="100000"/>
              </a:lnSpc>
              <a:spcBef>
                <a:spcPts val="0"/>
              </a:spcBef>
              <a:spcAft>
                <a:spcPts val="0"/>
              </a:spcAft>
              <a:buClrTx/>
              <a:buSzTx/>
              <a:buFontTx/>
              <a:buNone/>
              <a:tabLst/>
              <a:defRPr/>
            </a:pPr>
            <a:endParaRPr lang="de-CH" sz="1400" dirty="0" smtClean="0"/>
          </a:p>
          <a:p>
            <a:pPr marL="0" marR="0" indent="0" algn="ctr" defTabSz="990752" rtl="0" eaLnBrk="1" fontAlgn="auto" latinLnBrk="0" hangingPunct="1">
              <a:lnSpc>
                <a:spcPct val="100000"/>
              </a:lnSpc>
              <a:spcBef>
                <a:spcPts val="0"/>
              </a:spcBef>
              <a:spcAft>
                <a:spcPts val="0"/>
              </a:spcAft>
              <a:buClrTx/>
              <a:buSzTx/>
              <a:buFontTx/>
              <a:buNone/>
              <a:tabLst/>
              <a:defRPr/>
            </a:pPr>
            <a:r>
              <a:rPr lang="de-CH" sz="1400" dirty="0" smtClean="0"/>
              <a:t>Willst du Plastik in der Natur vermeiden, dann </a:t>
            </a:r>
            <a:r>
              <a:rPr lang="de-CH" sz="1400" dirty="0" err="1" smtClean="0">
                <a:solidFill>
                  <a:srgbClr val="77A842"/>
                </a:solidFill>
                <a:latin typeface="Bahnschrift SemiBold" panose="020B0502040204020203" pitchFamily="34" charset="0"/>
              </a:rPr>
              <a:t>no</a:t>
            </a:r>
            <a:r>
              <a:rPr lang="de-CH" sz="1400" dirty="0" smtClean="0">
                <a:solidFill>
                  <a:srgbClr val="77A842"/>
                </a:solidFill>
                <a:latin typeface="Bahnschrift SemiBold" panose="020B0502040204020203" pitchFamily="34" charset="0"/>
              </a:rPr>
              <a:t> </a:t>
            </a:r>
            <a:r>
              <a:rPr lang="de-CH" sz="1400" dirty="0" err="1" smtClean="0">
                <a:solidFill>
                  <a:srgbClr val="77A842"/>
                </a:solidFill>
                <a:latin typeface="Bahnschrift SemiBold" panose="020B0502040204020203" pitchFamily="34" charset="0"/>
              </a:rPr>
              <a:t>littering</a:t>
            </a:r>
            <a:r>
              <a:rPr lang="de-CH" sz="1400" dirty="0" smtClean="0">
                <a:solidFill>
                  <a:schemeClr val="accent3">
                    <a:lumMod val="75000"/>
                  </a:schemeClr>
                </a:solidFill>
                <a:latin typeface="Bahnschrift SemiBold" panose="020B0502040204020203" pitchFamily="34" charset="0"/>
              </a:rPr>
              <a:t> </a:t>
            </a:r>
            <a:r>
              <a:rPr lang="de-CH" sz="1400" dirty="0" smtClean="0"/>
              <a:t>und </a:t>
            </a:r>
            <a:r>
              <a:rPr lang="de-CH" sz="1400" dirty="0" smtClean="0">
                <a:solidFill>
                  <a:srgbClr val="77A842"/>
                </a:solidFill>
                <a:latin typeface="Bahnschrift SemiBold" panose="020B0502040204020203" pitchFamily="34" charset="0"/>
              </a:rPr>
              <a:t>fahr weniger Auto</a:t>
            </a:r>
            <a:r>
              <a:rPr lang="de-CH" sz="1400" dirty="0" smtClean="0"/>
              <a:t>, denn in der Schweiz kommen 93% der Kunststoffmikropartikel von Autoreifen. </a:t>
            </a:r>
          </a:p>
          <a:p>
            <a:pPr defTabSz="990752">
              <a:defRPr/>
            </a:pPr>
            <a:endParaRPr lang="de-CH" sz="1300"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56</a:t>
            </a:fld>
            <a:endParaRPr lang="de-CH"/>
          </a:p>
        </p:txBody>
      </p:sp>
    </p:spTree>
    <p:extLst>
      <p:ext uri="{BB962C8B-B14F-4D97-AF65-F5344CB8AC3E}">
        <p14:creationId xmlns:p14="http://schemas.microsoft.com/office/powerpoint/2010/main" val="374893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sz="1300" dirty="0" smtClean="0">
                <a:latin typeface="Bahnschrift Light" panose="020B0502040204020203" pitchFamily="34" charset="0"/>
              </a:rPr>
              <a:t>Milchprodukte</a:t>
            </a:r>
            <a:r>
              <a:rPr lang="de-CH" sz="1300" dirty="0" smtClean="0">
                <a:latin typeface="Bahnschrift SemiBold" panose="020B0502040204020203" pitchFamily="34" charset="0"/>
              </a:rPr>
              <a:t> </a:t>
            </a:r>
            <a:r>
              <a:rPr lang="de-CH" sz="1300" dirty="0">
                <a:latin typeface="Bahnschrift Light" panose="020B0502040204020203" pitchFamily="34" charset="0"/>
              </a:rPr>
              <a:t>von 2-4 x täglich auf 4-6 x pro Woche: </a:t>
            </a:r>
            <a:br>
              <a:rPr lang="de-CH" sz="1300" dirty="0">
                <a:latin typeface="Bahnschrift Light" panose="020B0502040204020203" pitchFamily="34" charset="0"/>
              </a:rPr>
            </a:br>
            <a:r>
              <a:rPr lang="de-CH" sz="1300" dirty="0">
                <a:solidFill>
                  <a:srgbClr val="339933"/>
                </a:solidFill>
                <a:latin typeface="Bahnschrift SemiBold" panose="020B0502040204020203" pitchFamily="34" charset="0"/>
              </a:rPr>
              <a:t>880 kg CO</a:t>
            </a:r>
            <a:r>
              <a:rPr lang="de-CH" sz="1300" baseline="-25000" dirty="0">
                <a:solidFill>
                  <a:srgbClr val="339933"/>
                </a:solidFill>
                <a:latin typeface="Bahnschrift SemiBold" panose="020B0502040204020203" pitchFamily="34" charset="0"/>
              </a:rPr>
              <a:t>2</a:t>
            </a:r>
            <a:r>
              <a:rPr lang="de-CH" sz="1300" dirty="0">
                <a:solidFill>
                  <a:srgbClr val="339933"/>
                </a:solidFill>
                <a:latin typeface="Bahnschrift SemiBold" panose="020B0502040204020203" pitchFamily="34" charset="0"/>
              </a:rPr>
              <a:t>e weniger pro Jahr </a:t>
            </a:r>
            <a:endParaRPr lang="de-CH" sz="1300" dirty="0">
              <a:latin typeface="Bahnschrift Light" panose="020B0502040204020203" pitchFamily="34" charset="0"/>
            </a:endParaRPr>
          </a:p>
          <a:p>
            <a:pPr defTabSz="990752">
              <a:defRPr/>
            </a:pPr>
            <a:endParaRPr lang="de-CH" dirty="0" smtClean="0"/>
          </a:p>
          <a:p>
            <a:pPr defTabSz="990752">
              <a:defRPr/>
            </a:pPr>
            <a:r>
              <a:rPr lang="de-CH" dirty="0" smtClean="0"/>
              <a:t>Foto: https://flickr.com/photos/notahipster/6415635749/in/photolist-aLVNZt-Nz9Abv-9x1Qmo-7wNBG6-e3xfYt-2dPJDYv-2k63J2Z-LwFzWe-2hSWatY-2jx2LGn-2fA9hvG-2k68ajZ-2k9M7CP-dNhLiy-5PXS1g-9V3CBR-8mUBMz-7b1tg7-dSp36S-2kotk2M-dXRmbk-88EMZg-bCpJH1-f8VsSj-6c8Mbp-2jM1YKX-f8VD15-Ntwh-9PyfRS-wzZW1-8Po3kq-33oqRy-3prek6-84SagJ-74SnFi-5MC52B-rYdyDD-7CFJWw-2jx68xc-b4zpAp-nbeGPL-34yYWg-7DuWBS-34DxeA-5DcUNz-34yZ4a-8WojCN-ZYZfLx-syoW1-8hzAkb </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57</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300" cap="all" dirty="0"/>
              <a:t>FOTO: STUDIO GRAND OUEST - STOCK.ADOBE.COM</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58</a:t>
            </a:fld>
            <a:endParaRPr lang="de-CH"/>
          </a:p>
        </p:txBody>
      </p:sp>
    </p:spTree>
    <p:extLst>
      <p:ext uri="{BB962C8B-B14F-4D97-AF65-F5344CB8AC3E}">
        <p14:creationId xmlns:p14="http://schemas.microsoft.com/office/powerpoint/2010/main" val="14456502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smtClean="0"/>
              <a:t>Haushalte geben ca. 210.- pro Monat für Bekleidung und Schuhe aus.</a:t>
            </a:r>
          </a:p>
          <a:p>
            <a:endParaRPr lang="de-CH" dirty="0" smtClean="0"/>
          </a:p>
          <a:p>
            <a:r>
              <a:rPr lang="de-CH" dirty="0" smtClean="0"/>
              <a:t>Riesiger </a:t>
            </a:r>
            <a:r>
              <a:rPr lang="de-CH" dirty="0" err="1" smtClean="0"/>
              <a:t>Ressoucenverbrauch</a:t>
            </a:r>
            <a:r>
              <a:rPr lang="de-CH" dirty="0" smtClean="0"/>
              <a:t> (Wasser, Boden, Energie) </a:t>
            </a:r>
          </a:p>
          <a:p>
            <a:r>
              <a:rPr lang="de-CH" dirty="0" smtClean="0"/>
              <a:t>Grosse Verschmutzung (Pestizide, Färbereien)</a:t>
            </a:r>
          </a:p>
          <a:p>
            <a:r>
              <a:rPr lang="de-CH" dirty="0" smtClean="0"/>
              <a:t>Miserable Arbeitsbedingungen</a:t>
            </a:r>
          </a:p>
          <a:p>
            <a:endParaRPr lang="de-CH" dirty="0" smtClean="0"/>
          </a:p>
          <a:p>
            <a:r>
              <a:rPr lang="de-CH" dirty="0" smtClean="0"/>
              <a:t>https://www.bfs.admin.ch/bfs/de/home/statistiken/wirtschaftliche-soziale-situation-bevoelkerung/einkommen-verbrauch-vermoegen.assetdetail.6506526.html</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59</a:t>
            </a:fld>
            <a:endParaRPr lang="de-CH"/>
          </a:p>
        </p:txBody>
      </p:sp>
    </p:spTree>
    <p:extLst>
      <p:ext uri="{BB962C8B-B14F-4D97-AF65-F5344CB8AC3E}">
        <p14:creationId xmlns:p14="http://schemas.microsoft.com/office/powerpoint/2010/main" val="1305857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de-CH" dirty="0" smtClean="0"/>
              <a:t>Monatliche Ausgaben für Kleider &amp; Schuhe von mehr als CHF 125 auf weniger als CHF 20 </a:t>
            </a:r>
            <a:r>
              <a:rPr lang="de-CH" dirty="0" smtClean="0">
                <a:sym typeface="Wingdings" panose="05000000000000000000" pitchFamily="2" charset="2"/>
              </a:rPr>
              <a:t> </a:t>
            </a:r>
            <a:br>
              <a:rPr lang="de-CH" dirty="0" smtClean="0">
                <a:sym typeface="Wingdings" panose="05000000000000000000" pitchFamily="2" charset="2"/>
              </a:rPr>
            </a:br>
            <a:r>
              <a:rPr lang="de-CH" sz="1500" dirty="0">
                <a:solidFill>
                  <a:srgbClr val="339933"/>
                </a:solidFill>
                <a:latin typeface="Bahnschrift SemiBold" panose="020B0502040204020203" pitchFamily="34" charset="0"/>
                <a:sym typeface="Wingdings" panose="05000000000000000000" pitchFamily="2" charset="2"/>
              </a:rPr>
              <a:t>330 kg </a:t>
            </a:r>
            <a:r>
              <a:rPr lang="de-CH" sz="1500" dirty="0">
                <a:solidFill>
                  <a:srgbClr val="339933"/>
                </a:solidFill>
                <a:latin typeface="Bahnschrift SemiBold" panose="020B0502040204020203" pitchFamily="34" charset="0"/>
              </a:rPr>
              <a:t>CO2 pro Jahr </a:t>
            </a:r>
            <a:r>
              <a:rPr lang="de-CH" dirty="0" smtClean="0">
                <a:solidFill>
                  <a:srgbClr val="339933"/>
                </a:solidFill>
                <a:latin typeface="Bahnschrift SemiBold" panose="020B0502040204020203" pitchFamily="34" charset="0"/>
              </a:rPr>
              <a:t>eingespart. </a:t>
            </a:r>
          </a:p>
          <a:p>
            <a:pPr defTabSz="990752">
              <a:defRPr/>
            </a:pPr>
            <a:endParaRPr lang="de-CH" dirty="0" smtClean="0">
              <a:solidFill>
                <a:srgbClr val="339933"/>
              </a:solidFill>
              <a:latin typeface="Bahnschrift SemiBold" panose="020B0502040204020203" pitchFamily="34" charset="0"/>
            </a:endParaRPr>
          </a:p>
          <a:p>
            <a:r>
              <a:rPr lang="de-CH" dirty="0" smtClean="0"/>
              <a:t>Jährliche Ausgaben für Möbel und Haushaltgeräte  von ca. CHF 2400 auf ca. CHF 300 </a:t>
            </a:r>
            <a:r>
              <a:rPr lang="de-CH" dirty="0" smtClean="0">
                <a:sym typeface="Wingdings" panose="05000000000000000000" pitchFamily="2" charset="2"/>
              </a:rPr>
              <a:t> </a:t>
            </a:r>
            <a:r>
              <a:rPr lang="de-CH" dirty="0" smtClean="0">
                <a:solidFill>
                  <a:srgbClr val="339933"/>
                </a:solidFill>
                <a:latin typeface="Bahnschrift SemiBold" panose="020B0502040204020203" pitchFamily="34" charset="0"/>
              </a:rPr>
              <a:t>1200 kg CO</a:t>
            </a:r>
            <a:r>
              <a:rPr lang="de-CH" baseline="-25000" dirty="0" smtClean="0">
                <a:solidFill>
                  <a:srgbClr val="339933"/>
                </a:solidFill>
                <a:latin typeface="Bahnschrift SemiBold" panose="020B0502040204020203" pitchFamily="34" charset="0"/>
              </a:rPr>
              <a:t>2</a:t>
            </a:r>
            <a:r>
              <a:rPr lang="de-CH" dirty="0" smtClean="0">
                <a:solidFill>
                  <a:srgbClr val="339933"/>
                </a:solidFill>
                <a:latin typeface="Bahnschrift SemiBold" panose="020B0502040204020203" pitchFamily="34" charset="0"/>
              </a:rPr>
              <a:t> pro Jahr eingespart. </a:t>
            </a:r>
          </a:p>
          <a:p>
            <a:endParaRPr lang="de-CH" dirty="0" smtClean="0">
              <a:solidFill>
                <a:srgbClr val="339933"/>
              </a:solidFill>
              <a:latin typeface="Bahnschrift SemiBold" panose="020B0502040204020203" pitchFamily="34" charset="0"/>
            </a:endParaRPr>
          </a:p>
          <a:p>
            <a:r>
              <a:rPr lang="de-CH" dirty="0" smtClean="0">
                <a:solidFill>
                  <a:srgbClr val="339933"/>
                </a:solidFill>
                <a:latin typeface="Bahnschrift Light" panose="020B0502040204020203" pitchFamily="34" charset="0"/>
              </a:rPr>
              <a:t>Plus sehr viel weniger Luft und Wasserverschmutzung und Ressourcenverbrauch.</a:t>
            </a:r>
          </a:p>
          <a:p>
            <a:pPr defTabSz="990752">
              <a:defRPr/>
            </a:pPr>
            <a:endParaRPr lang="de-CH" dirty="0" smtClean="0">
              <a:solidFill>
                <a:srgbClr val="339933"/>
              </a:solidFill>
              <a:latin typeface="Bahnschrift Light" panose="020B0502040204020203" pitchFamily="34" charset="0"/>
            </a:endParaRPr>
          </a:p>
          <a:p>
            <a:pPr defTabSz="990752">
              <a:defRPr/>
            </a:pP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60</a:t>
            </a:fld>
            <a:endParaRPr lang="de-CH"/>
          </a:p>
        </p:txBody>
      </p:sp>
    </p:spTree>
    <p:extLst>
      <p:ext uri="{BB962C8B-B14F-4D97-AF65-F5344CB8AC3E}">
        <p14:creationId xmlns:p14="http://schemas.microsoft.com/office/powerpoint/2010/main" val="30435902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Öffentliche Infrastruktur &amp; Dienstleistungen:</a:t>
            </a:r>
            <a:r>
              <a:rPr lang="de-CH" baseline="0" dirty="0" smtClean="0"/>
              <a:t> </a:t>
            </a:r>
            <a:r>
              <a:rPr lang="de-CH" dirty="0" smtClean="0"/>
              <a:t>Strassen, Wasserversorgung, Abfallentsorgung, Energienetze, öffentliche Beleuchtung, Spitäler, Schulen, usw.</a:t>
            </a:r>
          </a:p>
          <a:p>
            <a:r>
              <a:rPr lang="de-CH" dirty="0" err="1" smtClean="0"/>
              <a:t>MieterInnen</a:t>
            </a:r>
            <a:r>
              <a:rPr lang="de-CH" dirty="0" smtClean="0"/>
              <a:t> (57% der Bevölkerung) können nicht selbst entscheiden, wie ihre Wohnungen beheizt werden. </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61</a:t>
            </a:fld>
            <a:endParaRPr lang="de-CH"/>
          </a:p>
        </p:txBody>
      </p:sp>
    </p:spTree>
    <p:extLst>
      <p:ext uri="{BB962C8B-B14F-4D97-AF65-F5344CB8AC3E}">
        <p14:creationId xmlns:p14="http://schemas.microsoft.com/office/powerpoint/2010/main" val="17167909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fld id="{3D191C6C-B090-44BA-9031-3126CDB6DBC7}" type="slidenum">
              <a:rPr lang="de-CH" smtClean="0"/>
              <a:t>62</a:t>
            </a:fld>
            <a:endParaRPr lang="de-CH"/>
          </a:p>
        </p:txBody>
      </p:sp>
    </p:spTree>
    <p:extLst>
      <p:ext uri="{BB962C8B-B14F-4D97-AF65-F5344CB8AC3E}">
        <p14:creationId xmlns:p14="http://schemas.microsoft.com/office/powerpoint/2010/main" val="218225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about twenty times as many as the current annual deaths from war, murder and terrorism combined. Put another way, air pollution kills twenty thousand on an average day, more than have died in the aftermath of all the meltdowns in the history of nuclear power: Chernobyl, Three Mile Island, Fukushima and all the others put </a:t>
            </a:r>
            <a:r>
              <a:rPr lang="en-US" smtClean="0"/>
              <a:t>together.”</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6</a:t>
            </a:fld>
            <a:endParaRPr lang="de-CH"/>
          </a:p>
        </p:txBody>
      </p:sp>
    </p:spTree>
    <p:extLst>
      <p:ext uri="{BB962C8B-B14F-4D97-AF65-F5344CB8AC3E}">
        <p14:creationId xmlns:p14="http://schemas.microsoft.com/office/powerpoint/2010/main" val="43904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Erstmals beschrieben Mitte 19. Jahrhundert (</a:t>
            </a:r>
            <a:r>
              <a:rPr lang="de-CH" dirty="0" err="1" smtClean="0"/>
              <a:t>Humbolt</a:t>
            </a:r>
            <a:r>
              <a:rPr lang="de-CH" dirty="0" smtClean="0"/>
              <a:t>)</a:t>
            </a:r>
          </a:p>
          <a:p>
            <a:endParaRPr lang="de-CH" dirty="0" smtClean="0"/>
          </a:p>
          <a:p>
            <a:r>
              <a:rPr lang="de-CH" dirty="0" smtClean="0"/>
              <a:t>In der Öffentlichkeit ein Thema seit gut 100 Jahren</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7</a:t>
            </a:fld>
            <a:endParaRPr lang="de-CH"/>
          </a:p>
        </p:txBody>
      </p:sp>
    </p:spTree>
    <p:extLst>
      <p:ext uri="{BB962C8B-B14F-4D97-AF65-F5344CB8AC3E}">
        <p14:creationId xmlns:p14="http://schemas.microsoft.com/office/powerpoint/2010/main" val="1546067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Wo stehen wir heute?</a:t>
            </a:r>
          </a:p>
          <a:p>
            <a:r>
              <a:rPr lang="de-CH" dirty="0"/>
              <a:t>CO2 Konzentration</a:t>
            </a:r>
            <a:r>
              <a:rPr lang="de-CH" baseline="0" dirty="0"/>
              <a:t> als ich geboren wurde (ca. 322ppm)</a:t>
            </a:r>
          </a:p>
          <a:p>
            <a:r>
              <a:rPr lang="de-CH" baseline="0" dirty="0"/>
              <a:t>CO2 Konzentration heute 2021 (417ppm)</a:t>
            </a:r>
          </a:p>
          <a:p>
            <a:r>
              <a:rPr lang="de-CH" baseline="0" dirty="0"/>
              <a:t>Seit ich auf der Welt bin (</a:t>
            </a:r>
            <a:r>
              <a:rPr lang="de-CH" baseline="0" dirty="0" smtClean="0"/>
              <a:t>54 </a:t>
            </a:r>
            <a:r>
              <a:rPr lang="de-CH" baseline="0" dirty="0"/>
              <a:t>Jahre) wurden ¾ aller CO2 Emissionen seit beginn der Industrialisierung ausgestossen.</a:t>
            </a:r>
          </a:p>
          <a:p>
            <a:pPr defTabSz="990752">
              <a:defRPr/>
            </a:pPr>
            <a:r>
              <a:rPr lang="de-CH" dirty="0"/>
              <a:t>Trägheit</a:t>
            </a:r>
            <a:r>
              <a:rPr lang="de-CH" baseline="0" dirty="0"/>
              <a:t> im System: es dauert ein paar Jahrzehnte bis Temperaturen sich CO2 angepasst hat.</a:t>
            </a:r>
          </a:p>
          <a:p>
            <a:endParaRPr lang="de-CH" dirty="0"/>
          </a:p>
          <a:p>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8</a:t>
            </a:fld>
            <a:endParaRPr lang="de-CH"/>
          </a:p>
        </p:txBody>
      </p:sp>
    </p:spTree>
    <p:extLst>
      <p:ext uri="{BB962C8B-B14F-4D97-AF65-F5344CB8AC3E}">
        <p14:creationId xmlns:p14="http://schemas.microsoft.com/office/powerpoint/2010/main" val="168699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Temperaturkurve.</a:t>
            </a:r>
          </a:p>
          <a:p>
            <a:endParaRPr lang="de-CH" dirty="0" smtClean="0"/>
          </a:p>
          <a:p>
            <a:r>
              <a:rPr lang="de-CH" dirty="0" smtClean="0"/>
              <a:t>Seit 10’000</a:t>
            </a:r>
            <a:r>
              <a:rPr lang="de-CH" baseline="0" dirty="0" smtClean="0"/>
              <a:t> ein sehr stabiles Klima, hat Landwirtschaft ermöglicht.</a:t>
            </a:r>
          </a:p>
          <a:p>
            <a:endParaRPr lang="de-CH" baseline="0" dirty="0" smtClean="0"/>
          </a:p>
          <a:p>
            <a:r>
              <a:rPr lang="de-CH" baseline="0" dirty="0" smtClean="0"/>
              <a:t>Schon kleine Veränderungen haben grosser Veränderungen herbeigeführt.</a:t>
            </a:r>
            <a:endParaRPr lang="de-CH" dirty="0"/>
          </a:p>
        </p:txBody>
      </p:sp>
      <p:sp>
        <p:nvSpPr>
          <p:cNvPr id="4" name="Slide Number Placeholder 3"/>
          <p:cNvSpPr>
            <a:spLocks noGrp="1"/>
          </p:cNvSpPr>
          <p:nvPr>
            <p:ph type="sldNum" sz="quarter" idx="10"/>
          </p:nvPr>
        </p:nvSpPr>
        <p:spPr/>
        <p:txBody>
          <a:bodyPr/>
          <a:lstStyle/>
          <a:p>
            <a:fld id="{3D191C6C-B090-44BA-9031-3126CDB6DBC7}" type="slidenum">
              <a:rPr lang="de-CH" smtClean="0"/>
              <a:t>9</a:t>
            </a:fld>
            <a:endParaRPr lang="de-CH"/>
          </a:p>
        </p:txBody>
      </p:sp>
    </p:spTree>
    <p:extLst>
      <p:ext uri="{BB962C8B-B14F-4D97-AF65-F5344CB8AC3E}">
        <p14:creationId xmlns:p14="http://schemas.microsoft.com/office/powerpoint/2010/main" val="326590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de-CH"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CH"/>
          </a:p>
        </p:txBody>
      </p:sp>
    </p:spTree>
    <p:extLst>
      <p:ext uri="{BB962C8B-B14F-4D97-AF65-F5344CB8AC3E}">
        <p14:creationId xmlns:p14="http://schemas.microsoft.com/office/powerpoint/2010/main" val="26910798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ahnschrift SemiBold" panose="020B0502040204020203" pitchFamily="34" charset="0"/>
              </a:defRPr>
            </a:lvl1pPr>
          </a:lstStyle>
          <a:p>
            <a:r>
              <a:rPr lang="en-US" dirty="0" smtClean="0"/>
              <a:t>Click to edit Master title style</a:t>
            </a:r>
            <a:endParaRPr lang="de-CH" dirty="0"/>
          </a:p>
        </p:txBody>
      </p:sp>
      <p:sp>
        <p:nvSpPr>
          <p:cNvPr id="3" name="Content Placeholder 2"/>
          <p:cNvSpPr>
            <a:spLocks noGrp="1"/>
          </p:cNvSpPr>
          <p:nvPr>
            <p:ph idx="1"/>
          </p:nvPr>
        </p:nvSpPr>
        <p:spPr/>
        <p:txBody>
          <a:bodyPr/>
          <a:lstStyle>
            <a:lvl1pPr>
              <a:defRPr>
                <a:latin typeface="Bahnschrift Light SemiCondensed" panose="020B0502040204020203" pitchFamily="34" charset="0"/>
              </a:defRPr>
            </a:lvl1pPr>
            <a:lvl2pPr>
              <a:defRPr>
                <a:latin typeface="Bahnschrift Light SemiCondensed" panose="020B0502040204020203" pitchFamily="34" charset="0"/>
              </a:defRPr>
            </a:lvl2pPr>
            <a:lvl3pPr>
              <a:defRPr>
                <a:latin typeface="Bahnschrift Light SemiCondensed" panose="020B0502040204020203" pitchFamily="34" charset="0"/>
              </a:defRPr>
            </a:lvl3pPr>
            <a:lvl4pPr>
              <a:defRPr>
                <a:latin typeface="Bahnschrift Light SemiCondensed" panose="020B0502040204020203" pitchFamily="34" charset="0"/>
              </a:defRPr>
            </a:lvl4pPr>
            <a:lvl5pPr>
              <a:defRPr>
                <a:latin typeface="Bahnschrift Light SemiCondensed"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13637963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Tree>
    <p:extLst>
      <p:ext uri="{BB962C8B-B14F-4D97-AF65-F5344CB8AC3E}">
        <p14:creationId xmlns:p14="http://schemas.microsoft.com/office/powerpoint/2010/main" val="12484231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9048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2" name="Slide Number Placeholder 5">
            <a:extLst>
              <a:ext uri="{FF2B5EF4-FFF2-40B4-BE49-F238E27FC236}">
                <a16:creationId xmlns="" xmlns:a16="http://schemas.microsoft.com/office/drawing/2014/main" id="{38619BE4-A803-44FA-8E2B-2F2A54D9E7FF}"/>
              </a:ext>
            </a:extLst>
          </p:cNvPr>
          <p:cNvSpPr txBox="1">
            <a:spLocks/>
          </p:cNvSpPr>
          <p:nvPr userDrawn="1"/>
        </p:nvSpPr>
        <p:spPr>
          <a:xfrm>
            <a:off x="4543143" y="4650582"/>
            <a:ext cx="362513" cy="273844"/>
          </a:xfrm>
          <a:prstGeom prst="rect">
            <a:avLst/>
          </a:prstGeom>
        </p:spPr>
        <p:txBody>
          <a:bodyPr lIns="68580" tIns="34290" rIns="68580" bIns="34290" anchor="ctr"/>
          <a:lstStyle>
            <a:defPPr>
              <a:defRPr lang="en-US"/>
            </a:defPPr>
            <a:lvl1pPr marL="0" algn="ctr" defTabSz="685800" rtl="0" eaLnBrk="1" latinLnBrk="0" hangingPunct="1">
              <a:defRPr sz="800" kern="1200">
                <a:solidFill>
                  <a:schemeClr val="tx1">
                    <a:lumMod val="65000"/>
                    <a:lumOff val="35000"/>
                  </a:schemeClr>
                </a:solidFill>
                <a:latin typeface="GT Eesti Text Light" panose="00000400000000000000" pitchFamily="2" charset="0"/>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fld id="{430486E0-2591-4618-8F02-5885AE1F29AA}" type="slidenum">
              <a:rPr lang="en-US" smtClean="0"/>
              <a:pPr/>
              <a:t>‹#›</a:t>
            </a:fld>
            <a:endParaRPr lang="en-US" dirty="0"/>
          </a:p>
        </p:txBody>
      </p:sp>
    </p:spTree>
    <p:extLst>
      <p:ext uri="{BB962C8B-B14F-4D97-AF65-F5344CB8AC3E}">
        <p14:creationId xmlns:p14="http://schemas.microsoft.com/office/powerpoint/2010/main" val="1649306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de-CH"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158104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3" r:id="rId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Bahnschrift SemiBold" panose="020B0502040204020203" pitchFamily="34" charset="0"/>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zmescience.com/science/what-is-climate-04324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zmescience.com/science/what-is-climate-04324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zmescience.com/science/what-is-climate-04324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imperial.ac.uk/media/imperial-college/grantham-institute/public/publications/briefing-papers/Ocean-heat-uptake---Grantham-BP-15.pdf" TargetMode="External"/><Relationship Id="rId7" Type="http://schemas.openxmlformats.org/officeDocument/2006/relationships/hyperlink" Target="https://www.ncdc.noaa.gov/sotc/global/201913"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climate.gov/news-features/understanding-climate/climate-change-global-temperature" TargetMode="External"/><Relationship Id="rId5" Type="http://schemas.openxmlformats.org/officeDocument/2006/relationships/hyperlink" Target="https://www.ncdc.noaa.gov/sotc/briefings/20200115.pdf" TargetMode="External"/><Relationship Id="rId4" Type="http://schemas.openxmlformats.org/officeDocument/2006/relationships/hyperlink" Target="https://www.ncdc.noaa.gov/cag/global/time-series/globe/ocean/ann/9/1910-201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nature.com/articles/s41598-020-67154-8" TargetMode="External"/><Relationship Id="rId5" Type="http://schemas.openxmlformats.org/officeDocument/2006/relationships/hyperlink" Target="https://www.anjakollmuss.com/posts/raedchen-im-klima-uhrwerk/" TargetMode="External"/><Relationship Id="rId4" Type="http://schemas.openxmlformats.org/officeDocument/2006/relationships/hyperlink" Target="http://www.ipcc.ch/report/ar6/wg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ipcc.ch/report/sr15/"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de-ipcc.de/media/content/Hauptaussagen_IPCC_SR15.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sei.org/about-sei/press-room/carbon-emissions-of-richest-1-percent-more-than-double-the-emissions-of-the-poorest-half-of-humanit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ature.com/articles/nclimate3322"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howrichami.givingwhatwecan.org/how-rich-am-i"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cleanvest.org/de/" TargetMode="External"/><Relationship Id="rId7"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bmu.de/fileadmin/Daten_BMU/Pools/Forschungsdatenbank/fkz_3716_31_315_0_verbraucherberatung_ressourcenpolitik_studie_bf.pdf" TargetMode="External"/><Relationship Id="rId5" Type="http://schemas.openxmlformats.org/officeDocument/2006/relationships/hyperlink" Target="https://yoursri.ch/funds" TargetMode="External"/><Relationship Id="rId4" Type="http://schemas.openxmlformats.org/officeDocument/2006/relationships/hyperlink" Target="https://eur03.safelinks.protection.outlook.com/?url=https://www.meinfairmoegen.de/infomaterial&amp;data=04|01|jonas.schmid@wwf.ch|af0efb9936d1438e032008d96d2910eb|a5404017c3d345778b224b3762eb42df|0|0|637660845405060268|Unknown|TWFpbGZsb3d8eyJWIjoiMC4wLjAwMDAiLCJQIjoiV2luMzIiLCJBTiI6Ik1haWwiLCJXVCI6Mn0%3D|1000&amp;sdata=aovDP53O7xGvoD8Q958bIdAfGBRNDnBD8cVso7pTCV0%3D&amp;reserved=0"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newsd.admin.ch/newsd/message/attachments/41526.pdf" TargetMode="External"/><Relationship Id="rId7"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climatestrike.ch/" TargetMode="External"/><Relationship Id="rId5" Type="http://schemas.openxmlformats.org/officeDocument/2006/relationships/hyperlink" Target="https://www.klima-allianz.ch/arbeitsgruppen/finanzplatz/" TargetMode="External"/><Relationship Id="rId4" Type="http://schemas.openxmlformats.org/officeDocument/2006/relationships/hyperlink" Target="https://www.publiceye.ch/d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limate-laws.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www.klimaseniorinnen.ch/unsere-klage-am-egm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s://www.republik.ch/2021/02/22/unsere-klimabilanz-zerlegt-in-einzelteile?utm_source=newsletter&amp;utm_medium=email&amp;utm_campaign=republik/template-newsletter-taeglich-2021-02-22" TargetMode="External"/><Relationship Id="rId7"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empa.ch/web/s506/care-project-match"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hyperlink" Target="https://www.empa.ch/web/s506/care-project-match" TargetMode="External"/><Relationship Id="rId4" Type="http://schemas.openxmlformats.org/officeDocument/2006/relationships/hyperlink" Target="https://www.republik.ch/2021/02/22/unsere-klimabilanz-zerlegt-in-einzelteile?utm_source=newsletter&amp;utm_medium=email&amp;utm_campaign=republik/template-newsletter-taeglich-2021-02-2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hyperlink" Target="https://www.srf.ch/news/panorama/klimabilanz-von-autos-elektroautos-lassen-hybride-und-verbrenner-locker-stehen" TargetMode="External"/><Relationship Id="rId4" Type="http://schemas.openxmlformats.org/officeDocument/2006/relationships/hyperlink" Target="https://www.empa.ch/documents/56164/456104/Positionspapier+-+Kopplung+Fahrzeuge+und+Treibstoffe-14062016.pdf/83173279-3851-4d9d-9493-90b1040907c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www.anjakollmuss.com/posts/unterstanding-carbon-offsets/" TargetMode="External"/><Relationship Id="rId5" Type="http://schemas.openxmlformats.org/officeDocument/2006/relationships/hyperlink" Target="https://www.carbonbrief.org/factcheck-what-is-the-carbon-footprint-of-streaming-video-on-netflix?utm_campaign=Carbon%20Brief%20Weekly%20Briefing&amp;utm_content=20201127&amp;utm_medium=email&amp;utm_source=Revue%20newsletter" TargetMode="Externa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empa.ch/web/s506/care-project-match" TargetMode="External"/><Relationship Id="rId4" Type="http://schemas.openxmlformats.org/officeDocument/2006/relationships/hyperlink" Target="https://www.republik.ch/2021/02/22/unsere-klimabilanz-zerlegt-in-einzelteile?utm_source=newsletter&amp;utm_medium=email&amp;utm_campaign=republik/template-newsletter-taeglich-2021-02-22"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birdlife.ch/sites/default/files/documents/Medienmitteilung_Ala_Biomasse.pdf" TargetMode="External"/><Relationship Id="rId5" Type="http://schemas.openxmlformats.org/officeDocument/2006/relationships/hyperlink" Target="https://www.theguardian.com/environment/2018/may/21/human-race-just-001-of-all-life-but-has-destroyed-over-80-of-wild-mammals-study" TargetMode="Externa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ourworldindata.org/environmental-impacts-of-food"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www.esu-services.ch/fileadmin/download/jungbluth-2013-Weintage-Waedenswil.pdf"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anjakollmuss.com/posts/fakten-zu-plastik/"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fischratgeber.wwf.de/"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lrb.co.uk/the-paper/v43/n23/david-wallace-wells/ten-million-a-year" TargetMode="External"/><Relationship Id="rId5" Type="http://schemas.openxmlformats.org/officeDocument/2006/relationships/hyperlink" Target="https://qz.com/1367133/lowering-air-pollution-just-a-bit-would-increase-life-expectancy-as-much-as-eradicating-lung-and-breast-cancer/" TargetMode="External"/><Relationship Id="rId4" Type="http://schemas.openxmlformats.org/officeDocument/2006/relationships/hyperlink" Target="https://www.sciencedirect.com/science/article/abs/pii/S0013935121000487"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nergiestiftung.ch/files/energiestiftung/fliesstextbilder/Studien/2021%20ZHAW%20Eigenverantwortung/20211117_ZHAW_Wirkung-von-Eigenverantwortung-und-politischen-Massnahmen.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bit.ly/Klimazeitun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hyperlink" Target="http://www.anjakollmuss.com/" TargetMode="External"/><Relationship Id="rId4" Type="http://schemas.openxmlformats.org/officeDocument/2006/relationships/hyperlink" Target="mailto:climate@anjakollmus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zmescience.com/science/what-is-climate-04324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pubs.usgs.gov/pp/p1386a/images/gallery-2/full-res/pp1386a2-fig27b.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78" t="13004" r="6296" b="20082"/>
          <a:stretch/>
        </p:blipFill>
        <p:spPr>
          <a:xfrm>
            <a:off x="1502544" y="1362299"/>
            <a:ext cx="6036733" cy="3441699"/>
          </a:xfrm>
          <a:prstGeom prst="rect">
            <a:avLst/>
          </a:prstGeom>
        </p:spPr>
      </p:pic>
      <p:sp>
        <p:nvSpPr>
          <p:cNvPr id="2" name="Title 1"/>
          <p:cNvSpPr>
            <a:spLocks noGrp="1"/>
          </p:cNvSpPr>
          <p:nvPr>
            <p:ph type="ctrTitle"/>
          </p:nvPr>
        </p:nvSpPr>
        <p:spPr>
          <a:xfrm>
            <a:off x="683568" y="4731990"/>
            <a:ext cx="7848872" cy="360040"/>
          </a:xfrm>
        </p:spPr>
        <p:txBody>
          <a:bodyPr>
            <a:normAutofit fontScale="90000"/>
          </a:bodyPr>
          <a:lstStyle/>
          <a:p>
            <a:r>
              <a:rPr lang="de-CH" sz="1800" dirty="0" smtClean="0">
                <a:latin typeface="Bahnschrift Light" panose="020B0502040204020203" pitchFamily="34" charset="0"/>
              </a:rPr>
              <a:t>Anja Kollmuss</a:t>
            </a:r>
            <a:endParaRPr lang="de-CH" dirty="0">
              <a:latin typeface="Bahnschrift Light" panose="020B0502040204020203" pitchFamily="34" charset="0"/>
            </a:endParaRPr>
          </a:p>
        </p:txBody>
      </p:sp>
      <p:sp>
        <p:nvSpPr>
          <p:cNvPr id="3" name="Subtitle 2"/>
          <p:cNvSpPr>
            <a:spLocks noGrp="1"/>
          </p:cNvSpPr>
          <p:nvPr>
            <p:ph type="subTitle" idx="1"/>
          </p:nvPr>
        </p:nvSpPr>
        <p:spPr>
          <a:xfrm>
            <a:off x="755576" y="123479"/>
            <a:ext cx="7920880" cy="792088"/>
          </a:xfrm>
        </p:spPr>
        <p:txBody>
          <a:bodyPr>
            <a:noAutofit/>
          </a:bodyPr>
          <a:lstStyle/>
          <a:p>
            <a:pPr>
              <a:spcBef>
                <a:spcPts val="400"/>
              </a:spcBef>
            </a:pPr>
            <a:r>
              <a:rPr lang="de-CH" sz="4800" dirty="0">
                <a:solidFill>
                  <a:schemeClr val="tx1"/>
                </a:solidFill>
                <a:latin typeface="Bahnschrift SemiBold" panose="020B0502040204020203" pitchFamily="34" charset="0"/>
              </a:rPr>
              <a:t>1 x 1 der Weltrettung</a:t>
            </a:r>
          </a:p>
          <a:p>
            <a:pPr>
              <a:spcBef>
                <a:spcPts val="400"/>
              </a:spcBef>
            </a:pPr>
            <a:r>
              <a:rPr lang="de-CH" sz="2800" dirty="0" smtClean="0">
                <a:solidFill>
                  <a:schemeClr val="tx1"/>
                </a:solidFill>
              </a:rPr>
              <a:t>Wo und wie macht Handeln am meisten Sinn?</a:t>
            </a:r>
          </a:p>
        </p:txBody>
      </p:sp>
    </p:spTree>
    <p:extLst>
      <p:ext uri="{BB962C8B-B14F-4D97-AF65-F5344CB8AC3E}">
        <p14:creationId xmlns:p14="http://schemas.microsoft.com/office/powerpoint/2010/main" val="1719231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 xmlns:a16="http://schemas.microsoft.com/office/drawing/2014/main" id="{929217B2-2724-4061-8E57-04E3224EF0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10" y="381349"/>
            <a:ext cx="8714364" cy="4782689"/>
          </a:xfrm>
          <a:prstGeom prst="rect">
            <a:avLst/>
          </a:prstGeom>
        </p:spPr>
      </p:pic>
      <p:sp>
        <p:nvSpPr>
          <p:cNvPr id="20" name="Rectangle 19"/>
          <p:cNvSpPr/>
          <p:nvPr/>
        </p:nvSpPr>
        <p:spPr>
          <a:xfrm>
            <a:off x="7513983" y="662615"/>
            <a:ext cx="442393" cy="1872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teraktive Schaltfläche: Leer 13">
            <a:hlinkClick r:id="" action="ppaction://noaction" highlightClick="1"/>
            <a:extLst>
              <a:ext uri="{FF2B5EF4-FFF2-40B4-BE49-F238E27FC236}">
                <a16:creationId xmlns="" xmlns:a16="http://schemas.microsoft.com/office/drawing/2014/main" id="{3459E23A-7FE9-42C6-AA09-9E9C373B5365}"/>
              </a:ext>
            </a:extLst>
          </p:cNvPr>
          <p:cNvSpPr/>
          <p:nvPr/>
        </p:nvSpPr>
        <p:spPr>
          <a:xfrm>
            <a:off x="7513983" y="5013515"/>
            <a:ext cx="496954" cy="129986"/>
          </a:xfrm>
          <a:prstGeom prst="actionButtonBlan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latin typeface="GT Eesti Text Light" panose="00000400000000000000" pitchFamily="2" charset="0"/>
            </a:endParaRPr>
          </a:p>
        </p:txBody>
      </p:sp>
      <p:sp>
        <p:nvSpPr>
          <p:cNvPr id="2" name="Rectangle 1"/>
          <p:cNvSpPr/>
          <p:nvPr/>
        </p:nvSpPr>
        <p:spPr>
          <a:xfrm>
            <a:off x="1094015" y="1200912"/>
            <a:ext cx="6507285" cy="115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solidFill>
                <a:schemeClr val="bg1"/>
              </a:solidFill>
              <a:latin typeface="GT Eesti Text Light" panose="00000400000000000000" pitchFamily="2" charset="0"/>
            </a:endParaRPr>
          </a:p>
        </p:txBody>
      </p:sp>
      <p:cxnSp>
        <p:nvCxnSpPr>
          <p:cNvPr id="7" name="Straight Connector 6"/>
          <p:cNvCxnSpPr/>
          <p:nvPr/>
        </p:nvCxnSpPr>
        <p:spPr>
          <a:xfrm flipV="1">
            <a:off x="7762460" y="773032"/>
            <a:ext cx="0" cy="122265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hteck 12">
            <a:extLst>
              <a:ext uri="{FF2B5EF4-FFF2-40B4-BE49-F238E27FC236}">
                <a16:creationId xmlns="" xmlns:a16="http://schemas.microsoft.com/office/drawing/2014/main" id="{CA5A5264-8653-480D-884D-AD03D8727CF2}"/>
              </a:ext>
            </a:extLst>
          </p:cNvPr>
          <p:cNvSpPr/>
          <p:nvPr/>
        </p:nvSpPr>
        <p:spPr>
          <a:xfrm>
            <a:off x="8616557" y="4894251"/>
            <a:ext cx="512000" cy="238527"/>
          </a:xfrm>
          <a:prstGeom prst="rect">
            <a:avLst/>
          </a:prstGeom>
        </p:spPr>
        <p:txBody>
          <a:bodyPr wrap="none" lIns="68580" tIns="34290" rIns="68580" bIns="34290">
            <a:spAutoFit/>
          </a:bodyPr>
          <a:lstStyle/>
          <a:p>
            <a:r>
              <a:rPr lang="de-CH" sz="1100" u="sng" dirty="0">
                <a:solidFill>
                  <a:schemeClr val="bg1">
                    <a:lumMod val="50000"/>
                  </a:schemeClr>
                </a:solidFill>
                <a:latin typeface="Calibri" panose="020F0502020204030204" pitchFamily="34" charset="0"/>
                <a:ea typeface="Calibri" panose="020F0502020204030204" pitchFamily="34" charset="0"/>
                <a:hlinkClick r:id="rId4">
                  <a:extLst>
                    <a:ext uri="{A12FA001-AC4F-418D-AE19-62706E023703}">
                      <ahyp:hlinkClr xmlns="" xmlns:ahyp="http://schemas.microsoft.com/office/drawing/2018/hyperlinkcolor" val="tx"/>
                    </a:ext>
                  </a:extLst>
                </a:hlinkClick>
              </a:rPr>
              <a:t>Quelle</a:t>
            </a:r>
            <a:endParaRPr lang="de-CH" sz="1100" dirty="0">
              <a:solidFill>
                <a:schemeClr val="bg1">
                  <a:lumMod val="50000"/>
                </a:schemeClr>
              </a:solidFill>
              <a:latin typeface="Calibri" panose="020F0502020204030204" pitchFamily="34" charset="0"/>
              <a:ea typeface="Calibri" panose="020F0502020204030204" pitchFamily="34" charset="0"/>
            </a:endParaRPr>
          </a:p>
        </p:txBody>
      </p:sp>
      <p:sp>
        <p:nvSpPr>
          <p:cNvPr id="10" name="TextBox 9"/>
          <p:cNvSpPr txBox="1"/>
          <p:nvPr/>
        </p:nvSpPr>
        <p:spPr>
          <a:xfrm>
            <a:off x="971600" y="277268"/>
            <a:ext cx="6465201" cy="992579"/>
          </a:xfrm>
          <a:prstGeom prst="rect">
            <a:avLst/>
          </a:prstGeom>
          <a:solidFill>
            <a:schemeClr val="bg1"/>
          </a:solidFill>
        </p:spPr>
        <p:txBody>
          <a:bodyPr wrap="square" lIns="68580" tIns="34290" rIns="68580" bIns="34290" rtlCol="0">
            <a:spAutoFit/>
          </a:bodyPr>
          <a:lstStyle/>
          <a:p>
            <a:r>
              <a:rPr lang="de-CH" sz="2000" dirty="0">
                <a:solidFill>
                  <a:srgbClr val="0070C0"/>
                </a:solidFill>
                <a:latin typeface="Arial Black" panose="020B0A04020102020204" pitchFamily="34" charset="0"/>
                <a:cs typeface="Arial" panose="020B0604020202020204" pitchFamily="34" charset="0"/>
              </a:rPr>
              <a:t>CO</a:t>
            </a:r>
            <a:r>
              <a:rPr lang="de-CH" sz="2000" baseline="-25000" dirty="0">
                <a:solidFill>
                  <a:srgbClr val="0070C0"/>
                </a:solidFill>
                <a:latin typeface="Arial Black" panose="020B0A04020102020204" pitchFamily="34" charset="0"/>
                <a:cs typeface="Arial" panose="020B0604020202020204" pitchFamily="34" charset="0"/>
              </a:rPr>
              <a:t>2</a:t>
            </a:r>
            <a:r>
              <a:rPr lang="de-CH" sz="2000" dirty="0">
                <a:solidFill>
                  <a:srgbClr val="0070C0"/>
                </a:solidFill>
                <a:latin typeface="Arial Black" panose="020B0A04020102020204" pitchFamily="34" charset="0"/>
                <a:cs typeface="Arial" panose="020B0604020202020204" pitchFamily="34" charset="0"/>
              </a:rPr>
              <a:t> Konzentration </a:t>
            </a:r>
            <a:r>
              <a:rPr lang="de-CH" sz="2000" dirty="0">
                <a:latin typeface="Arial Black" panose="020B0A04020102020204" pitchFamily="34" charset="0"/>
                <a:cs typeface="Arial" panose="020B0604020202020204" pitchFamily="34" charset="0"/>
              </a:rPr>
              <a:t>und </a:t>
            </a:r>
            <a:r>
              <a:rPr lang="de-CH" sz="2000" dirty="0">
                <a:solidFill>
                  <a:srgbClr val="C00000"/>
                </a:solidFill>
                <a:latin typeface="Arial Black" panose="020B0A04020102020204" pitchFamily="34" charset="0"/>
                <a:cs typeface="Arial" panose="020B0604020202020204" pitchFamily="34" charset="0"/>
              </a:rPr>
              <a:t>globale Temperatur </a:t>
            </a:r>
            <a:r>
              <a:rPr lang="de-CH" sz="2000" dirty="0">
                <a:latin typeface="Arial Black" panose="020B0A04020102020204" pitchFamily="34" charset="0"/>
                <a:cs typeface="Arial" panose="020B0604020202020204" pitchFamily="34" charset="0"/>
              </a:rPr>
              <a:t>in den letzten 800,000 </a:t>
            </a:r>
            <a:r>
              <a:rPr lang="de-CH" sz="2000" dirty="0" smtClean="0">
                <a:latin typeface="Arial Black" panose="020B0A04020102020204" pitchFamily="34" charset="0"/>
                <a:cs typeface="Arial" panose="020B0604020202020204" pitchFamily="34" charset="0"/>
              </a:rPr>
              <a:t>Jahren</a:t>
            </a:r>
          </a:p>
          <a:p>
            <a:endParaRPr lang="de-CH" sz="2000" dirty="0">
              <a:latin typeface="Arial Black" panose="020B0A04020102020204" pitchFamily="34" charset="0"/>
              <a:cs typeface="Arial" panose="020B0604020202020204" pitchFamily="34" charset="0"/>
            </a:endParaRPr>
          </a:p>
        </p:txBody>
      </p:sp>
      <p:sp>
        <p:nvSpPr>
          <p:cNvPr id="11" name="TextBox 10"/>
          <p:cNvSpPr txBox="1"/>
          <p:nvPr/>
        </p:nvSpPr>
        <p:spPr>
          <a:xfrm rot="16200000">
            <a:off x="-366482" y="2014724"/>
            <a:ext cx="1308011" cy="369332"/>
          </a:xfrm>
          <a:prstGeom prst="rect">
            <a:avLst/>
          </a:prstGeom>
          <a:noFill/>
        </p:spPr>
        <p:txBody>
          <a:bodyPr wrap="square" rtlCol="0">
            <a:spAutoFit/>
          </a:bodyPr>
          <a:lstStyle/>
          <a:p>
            <a:r>
              <a:rPr lang="de-CH" dirty="0" smtClean="0">
                <a:solidFill>
                  <a:schemeClr val="accent1">
                    <a:lumMod val="75000"/>
                  </a:schemeClr>
                </a:solidFill>
                <a:latin typeface="Bahnschrift SemiBold" panose="020B0502040204020203" pitchFamily="34" charset="0"/>
              </a:rPr>
              <a:t>ppm</a:t>
            </a:r>
            <a:endParaRPr lang="de-CH" dirty="0">
              <a:solidFill>
                <a:schemeClr val="accent1">
                  <a:lumMod val="75000"/>
                </a:schemeClr>
              </a:solidFill>
              <a:latin typeface="Bahnschrift SemiBold" panose="020B0502040204020203" pitchFamily="34" charset="0"/>
            </a:endParaRPr>
          </a:p>
        </p:txBody>
      </p:sp>
      <p:sp>
        <p:nvSpPr>
          <p:cNvPr id="12" name="TextBox 11"/>
          <p:cNvSpPr txBox="1"/>
          <p:nvPr/>
        </p:nvSpPr>
        <p:spPr>
          <a:xfrm rot="5400000">
            <a:off x="7616176" y="3227552"/>
            <a:ext cx="1631430" cy="369332"/>
          </a:xfrm>
          <a:prstGeom prst="rect">
            <a:avLst/>
          </a:prstGeom>
          <a:noFill/>
        </p:spPr>
        <p:txBody>
          <a:bodyPr wrap="square" rtlCol="0">
            <a:spAutoFit/>
          </a:bodyPr>
          <a:lstStyle/>
          <a:p>
            <a:r>
              <a:rPr lang="de-CH" dirty="0" smtClean="0">
                <a:solidFill>
                  <a:srgbClr val="FF0000"/>
                </a:solidFill>
                <a:latin typeface="Bahnschrift SemiBold" panose="020B0502040204020203" pitchFamily="34" charset="0"/>
              </a:rPr>
              <a:t>Temperatur</a:t>
            </a:r>
            <a:endParaRPr lang="de-CH" dirty="0">
              <a:solidFill>
                <a:srgbClr val="FF0000"/>
              </a:solidFill>
              <a:latin typeface="Bahnschrift SemiBold" panose="020B0502040204020203" pitchFamily="34" charset="0"/>
            </a:endParaRPr>
          </a:p>
        </p:txBody>
      </p:sp>
    </p:spTree>
    <p:extLst>
      <p:ext uri="{BB962C8B-B14F-4D97-AF65-F5344CB8AC3E}">
        <p14:creationId xmlns:p14="http://schemas.microsoft.com/office/powerpoint/2010/main" val="37146604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 xmlns:a16="http://schemas.microsoft.com/office/drawing/2014/main" id="{929217B2-2724-4061-8E57-04E3224EF0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10" y="381349"/>
            <a:ext cx="8714364" cy="4782689"/>
          </a:xfrm>
          <a:prstGeom prst="rect">
            <a:avLst/>
          </a:prstGeom>
        </p:spPr>
      </p:pic>
      <p:sp>
        <p:nvSpPr>
          <p:cNvPr id="20" name="Rectangle 19"/>
          <p:cNvSpPr/>
          <p:nvPr/>
        </p:nvSpPr>
        <p:spPr>
          <a:xfrm>
            <a:off x="7513983" y="662615"/>
            <a:ext cx="442393" cy="1189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teraktive Schaltfläche: Leer 13">
            <a:hlinkClick r:id="" action="ppaction://noaction" highlightClick="1"/>
            <a:extLst>
              <a:ext uri="{FF2B5EF4-FFF2-40B4-BE49-F238E27FC236}">
                <a16:creationId xmlns="" xmlns:a16="http://schemas.microsoft.com/office/drawing/2014/main" id="{3459E23A-7FE9-42C6-AA09-9E9C373B5365}"/>
              </a:ext>
            </a:extLst>
          </p:cNvPr>
          <p:cNvSpPr/>
          <p:nvPr/>
        </p:nvSpPr>
        <p:spPr>
          <a:xfrm>
            <a:off x="7513983" y="5013515"/>
            <a:ext cx="496954" cy="129986"/>
          </a:xfrm>
          <a:prstGeom prst="actionButtonBlan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latin typeface="GT Eesti Text Light" panose="00000400000000000000" pitchFamily="2" charset="0"/>
            </a:endParaRPr>
          </a:p>
        </p:txBody>
      </p:sp>
      <p:sp>
        <p:nvSpPr>
          <p:cNvPr id="2" name="Rectangle 1"/>
          <p:cNvSpPr/>
          <p:nvPr/>
        </p:nvSpPr>
        <p:spPr>
          <a:xfrm>
            <a:off x="1094015" y="1200912"/>
            <a:ext cx="6507285" cy="115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solidFill>
                <a:schemeClr val="bg1"/>
              </a:solidFill>
              <a:latin typeface="GT Eesti Text Light" panose="00000400000000000000" pitchFamily="2" charset="0"/>
            </a:endParaRPr>
          </a:p>
        </p:txBody>
      </p:sp>
      <p:cxnSp>
        <p:nvCxnSpPr>
          <p:cNvPr id="7" name="Straight Connector 6"/>
          <p:cNvCxnSpPr/>
          <p:nvPr/>
        </p:nvCxnSpPr>
        <p:spPr>
          <a:xfrm flipV="1">
            <a:off x="7762460" y="773032"/>
            <a:ext cx="0" cy="122265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hteck 12">
            <a:extLst>
              <a:ext uri="{FF2B5EF4-FFF2-40B4-BE49-F238E27FC236}">
                <a16:creationId xmlns="" xmlns:a16="http://schemas.microsoft.com/office/drawing/2014/main" id="{CA5A5264-8653-480D-884D-AD03D8727CF2}"/>
              </a:ext>
            </a:extLst>
          </p:cNvPr>
          <p:cNvSpPr/>
          <p:nvPr/>
        </p:nvSpPr>
        <p:spPr>
          <a:xfrm>
            <a:off x="8247225" y="4567270"/>
            <a:ext cx="512000" cy="238527"/>
          </a:xfrm>
          <a:prstGeom prst="rect">
            <a:avLst/>
          </a:prstGeom>
        </p:spPr>
        <p:txBody>
          <a:bodyPr wrap="none" lIns="68580" tIns="34290" rIns="68580" bIns="34290">
            <a:spAutoFit/>
          </a:bodyPr>
          <a:lstStyle/>
          <a:p>
            <a:r>
              <a:rPr lang="de-CH" sz="1100" u="sng" dirty="0">
                <a:solidFill>
                  <a:schemeClr val="bg1">
                    <a:lumMod val="50000"/>
                  </a:schemeClr>
                </a:solidFill>
                <a:latin typeface="Calibri" panose="020F0502020204030204" pitchFamily="34" charset="0"/>
                <a:ea typeface="Calibri" panose="020F0502020204030204" pitchFamily="34" charset="0"/>
                <a:hlinkClick r:id="rId4">
                  <a:extLst>
                    <a:ext uri="{A12FA001-AC4F-418D-AE19-62706E023703}">
                      <ahyp:hlinkClr xmlns="" xmlns:ahyp="http://schemas.microsoft.com/office/drawing/2018/hyperlinkcolor" val="tx"/>
                    </a:ext>
                  </a:extLst>
                </a:hlinkClick>
              </a:rPr>
              <a:t>Quelle</a:t>
            </a:r>
            <a:endParaRPr lang="de-CH" sz="1100" dirty="0">
              <a:solidFill>
                <a:schemeClr val="bg1">
                  <a:lumMod val="50000"/>
                </a:schemeClr>
              </a:solidFill>
              <a:latin typeface="Calibri" panose="020F0502020204030204" pitchFamily="34" charset="0"/>
              <a:ea typeface="Calibri" panose="020F0502020204030204" pitchFamily="34" charset="0"/>
            </a:endParaRPr>
          </a:p>
        </p:txBody>
      </p:sp>
      <p:sp>
        <p:nvSpPr>
          <p:cNvPr id="10" name="TextBox 9"/>
          <p:cNvSpPr txBox="1"/>
          <p:nvPr/>
        </p:nvSpPr>
        <p:spPr>
          <a:xfrm>
            <a:off x="971600" y="277268"/>
            <a:ext cx="6465201" cy="1054135"/>
          </a:xfrm>
          <a:prstGeom prst="rect">
            <a:avLst/>
          </a:prstGeom>
          <a:solidFill>
            <a:schemeClr val="bg1"/>
          </a:solidFill>
        </p:spPr>
        <p:txBody>
          <a:bodyPr wrap="square" lIns="68580" tIns="34290" rIns="68580" bIns="34290" rtlCol="0">
            <a:spAutoFit/>
          </a:bodyPr>
          <a:lstStyle/>
          <a:p>
            <a:r>
              <a:rPr lang="de-CH" sz="2000" dirty="0">
                <a:solidFill>
                  <a:srgbClr val="0070C0"/>
                </a:solidFill>
                <a:latin typeface="Arial Black" panose="020B0A04020102020204" pitchFamily="34" charset="0"/>
                <a:cs typeface="Arial" panose="020B0604020202020204" pitchFamily="34" charset="0"/>
              </a:rPr>
              <a:t>CO</a:t>
            </a:r>
            <a:r>
              <a:rPr lang="de-CH" sz="2000" baseline="-25000" dirty="0">
                <a:solidFill>
                  <a:srgbClr val="0070C0"/>
                </a:solidFill>
                <a:latin typeface="Arial Black" panose="020B0A04020102020204" pitchFamily="34" charset="0"/>
                <a:cs typeface="Arial" panose="020B0604020202020204" pitchFamily="34" charset="0"/>
              </a:rPr>
              <a:t>2</a:t>
            </a:r>
            <a:r>
              <a:rPr lang="de-CH" sz="2000" dirty="0">
                <a:solidFill>
                  <a:srgbClr val="0070C0"/>
                </a:solidFill>
                <a:latin typeface="Arial Black" panose="020B0A04020102020204" pitchFamily="34" charset="0"/>
                <a:cs typeface="Arial" panose="020B0604020202020204" pitchFamily="34" charset="0"/>
              </a:rPr>
              <a:t> Konzentration </a:t>
            </a:r>
            <a:r>
              <a:rPr lang="de-CH" sz="2000" dirty="0">
                <a:latin typeface="Arial Black" panose="020B0A04020102020204" pitchFamily="34" charset="0"/>
                <a:cs typeface="Arial" panose="020B0604020202020204" pitchFamily="34" charset="0"/>
              </a:rPr>
              <a:t>und </a:t>
            </a:r>
            <a:r>
              <a:rPr lang="de-CH" sz="2000" dirty="0">
                <a:solidFill>
                  <a:srgbClr val="C00000"/>
                </a:solidFill>
                <a:latin typeface="Arial Black" panose="020B0A04020102020204" pitchFamily="34" charset="0"/>
                <a:cs typeface="Arial" panose="020B0604020202020204" pitchFamily="34" charset="0"/>
              </a:rPr>
              <a:t>globale Temperatur </a:t>
            </a:r>
            <a:r>
              <a:rPr lang="de-CH" sz="2000" dirty="0">
                <a:latin typeface="Arial Black" panose="020B0A04020102020204" pitchFamily="34" charset="0"/>
                <a:cs typeface="Arial" panose="020B0604020202020204" pitchFamily="34" charset="0"/>
              </a:rPr>
              <a:t>in den letzten 800,000 Jahren</a:t>
            </a:r>
          </a:p>
          <a:p>
            <a:endParaRPr lang="de-CH" sz="2400" dirty="0">
              <a:latin typeface="Arial Black" panose="020B0A04020102020204" pitchFamily="34" charset="0"/>
              <a:cs typeface="Arial" panose="020B0604020202020204" pitchFamily="34" charset="0"/>
            </a:endParaRPr>
          </a:p>
        </p:txBody>
      </p:sp>
      <p:sp>
        <p:nvSpPr>
          <p:cNvPr id="4" name="TextBox 3"/>
          <p:cNvSpPr txBox="1"/>
          <p:nvPr/>
        </p:nvSpPr>
        <p:spPr>
          <a:xfrm>
            <a:off x="7884368" y="1857186"/>
            <a:ext cx="1152128" cy="276999"/>
          </a:xfrm>
          <a:prstGeom prst="rect">
            <a:avLst/>
          </a:prstGeom>
          <a:noFill/>
        </p:spPr>
        <p:txBody>
          <a:bodyPr wrap="square" rtlCol="0">
            <a:spAutoFit/>
          </a:bodyPr>
          <a:lstStyle/>
          <a:p>
            <a:r>
              <a:rPr lang="de-CH" sz="1200" dirty="0">
                <a:solidFill>
                  <a:schemeClr val="accent1">
                    <a:lumMod val="75000"/>
                  </a:schemeClr>
                </a:solidFill>
                <a:latin typeface="Bahnschrift SemiBold" panose="020B0502040204020203" pitchFamily="34" charset="0"/>
              </a:rPr>
              <a:t>1967 : 322ppm</a:t>
            </a:r>
          </a:p>
        </p:txBody>
      </p:sp>
      <p:sp>
        <p:nvSpPr>
          <p:cNvPr id="11" name="TextBox 10"/>
          <p:cNvSpPr txBox="1"/>
          <p:nvPr/>
        </p:nvSpPr>
        <p:spPr>
          <a:xfrm rot="16200000">
            <a:off x="-366482" y="2014724"/>
            <a:ext cx="1308011" cy="369332"/>
          </a:xfrm>
          <a:prstGeom prst="rect">
            <a:avLst/>
          </a:prstGeom>
          <a:noFill/>
        </p:spPr>
        <p:txBody>
          <a:bodyPr wrap="square" rtlCol="0">
            <a:spAutoFit/>
          </a:bodyPr>
          <a:lstStyle/>
          <a:p>
            <a:r>
              <a:rPr lang="de-CH" dirty="0" smtClean="0">
                <a:solidFill>
                  <a:schemeClr val="accent1">
                    <a:lumMod val="75000"/>
                  </a:schemeClr>
                </a:solidFill>
                <a:latin typeface="Bahnschrift SemiBold" panose="020B0502040204020203" pitchFamily="34" charset="0"/>
              </a:rPr>
              <a:t>ppm</a:t>
            </a:r>
            <a:endParaRPr lang="de-CH" dirty="0">
              <a:solidFill>
                <a:schemeClr val="accent1">
                  <a:lumMod val="75000"/>
                </a:schemeClr>
              </a:solidFill>
              <a:latin typeface="Bahnschrift SemiBold" panose="020B0502040204020203" pitchFamily="34" charset="0"/>
            </a:endParaRPr>
          </a:p>
        </p:txBody>
      </p:sp>
      <p:sp>
        <p:nvSpPr>
          <p:cNvPr id="12" name="TextBox 11"/>
          <p:cNvSpPr txBox="1"/>
          <p:nvPr/>
        </p:nvSpPr>
        <p:spPr>
          <a:xfrm rot="5400000">
            <a:off x="7616176" y="3475536"/>
            <a:ext cx="1631430" cy="369332"/>
          </a:xfrm>
          <a:prstGeom prst="rect">
            <a:avLst/>
          </a:prstGeom>
          <a:noFill/>
        </p:spPr>
        <p:txBody>
          <a:bodyPr wrap="square" rtlCol="0">
            <a:spAutoFit/>
          </a:bodyPr>
          <a:lstStyle/>
          <a:p>
            <a:r>
              <a:rPr lang="de-CH" dirty="0" smtClean="0">
                <a:solidFill>
                  <a:srgbClr val="FF0000"/>
                </a:solidFill>
                <a:latin typeface="Bahnschrift SemiBold" panose="020B0502040204020203" pitchFamily="34" charset="0"/>
              </a:rPr>
              <a:t>Temperatur</a:t>
            </a:r>
            <a:endParaRPr lang="de-CH" dirty="0">
              <a:solidFill>
                <a:srgbClr val="FF0000"/>
              </a:solidFill>
              <a:latin typeface="Bahnschrift SemiBold" panose="020B0502040204020203" pitchFamily="34" charset="0"/>
            </a:endParaRPr>
          </a:p>
        </p:txBody>
      </p:sp>
    </p:spTree>
    <p:extLst>
      <p:ext uri="{BB962C8B-B14F-4D97-AF65-F5344CB8AC3E}">
        <p14:creationId xmlns:p14="http://schemas.microsoft.com/office/powerpoint/2010/main" val="4127021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 xmlns:a16="http://schemas.microsoft.com/office/drawing/2014/main" id="{929217B2-2724-4061-8E57-04E3224EF0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10" y="381349"/>
            <a:ext cx="8714364" cy="4782689"/>
          </a:xfrm>
          <a:prstGeom prst="rect">
            <a:avLst/>
          </a:prstGeom>
        </p:spPr>
      </p:pic>
      <p:sp>
        <p:nvSpPr>
          <p:cNvPr id="20" name="Rectangle 19"/>
          <p:cNvSpPr/>
          <p:nvPr/>
        </p:nvSpPr>
        <p:spPr>
          <a:xfrm>
            <a:off x="7513983" y="662615"/>
            <a:ext cx="442393" cy="1189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teraktive Schaltfläche: Leer 13">
            <a:hlinkClick r:id="" action="ppaction://noaction" highlightClick="1"/>
            <a:extLst>
              <a:ext uri="{FF2B5EF4-FFF2-40B4-BE49-F238E27FC236}">
                <a16:creationId xmlns="" xmlns:a16="http://schemas.microsoft.com/office/drawing/2014/main" id="{3459E23A-7FE9-42C6-AA09-9E9C373B5365}"/>
              </a:ext>
            </a:extLst>
          </p:cNvPr>
          <p:cNvSpPr/>
          <p:nvPr/>
        </p:nvSpPr>
        <p:spPr>
          <a:xfrm>
            <a:off x="7513983" y="5013515"/>
            <a:ext cx="496954" cy="129986"/>
          </a:xfrm>
          <a:prstGeom prst="actionButtonBlan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latin typeface="GT Eesti Text Light" panose="00000400000000000000" pitchFamily="2" charset="0"/>
            </a:endParaRPr>
          </a:p>
        </p:txBody>
      </p:sp>
      <p:sp>
        <p:nvSpPr>
          <p:cNvPr id="2" name="Rectangle 1"/>
          <p:cNvSpPr/>
          <p:nvPr/>
        </p:nvSpPr>
        <p:spPr>
          <a:xfrm>
            <a:off x="1094015" y="1200912"/>
            <a:ext cx="6507285" cy="115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solidFill>
                <a:schemeClr val="bg1"/>
              </a:solidFill>
              <a:latin typeface="GT Eesti Text Light" panose="00000400000000000000" pitchFamily="2" charset="0"/>
            </a:endParaRPr>
          </a:p>
        </p:txBody>
      </p:sp>
      <p:cxnSp>
        <p:nvCxnSpPr>
          <p:cNvPr id="7" name="Straight Connector 6"/>
          <p:cNvCxnSpPr/>
          <p:nvPr/>
        </p:nvCxnSpPr>
        <p:spPr>
          <a:xfrm flipV="1">
            <a:off x="7762460" y="773032"/>
            <a:ext cx="0" cy="122265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hteck 12">
            <a:extLst>
              <a:ext uri="{FF2B5EF4-FFF2-40B4-BE49-F238E27FC236}">
                <a16:creationId xmlns="" xmlns:a16="http://schemas.microsoft.com/office/drawing/2014/main" id="{CA5A5264-8653-480D-884D-AD03D8727CF2}"/>
              </a:ext>
            </a:extLst>
          </p:cNvPr>
          <p:cNvSpPr/>
          <p:nvPr/>
        </p:nvSpPr>
        <p:spPr>
          <a:xfrm>
            <a:off x="8651411" y="4894251"/>
            <a:ext cx="512000" cy="238527"/>
          </a:xfrm>
          <a:prstGeom prst="rect">
            <a:avLst/>
          </a:prstGeom>
        </p:spPr>
        <p:txBody>
          <a:bodyPr wrap="none" lIns="68580" tIns="34290" rIns="68580" bIns="34290">
            <a:spAutoFit/>
          </a:bodyPr>
          <a:lstStyle/>
          <a:p>
            <a:r>
              <a:rPr lang="de-CH" sz="1100" u="sng" dirty="0">
                <a:solidFill>
                  <a:schemeClr val="bg1">
                    <a:lumMod val="50000"/>
                  </a:schemeClr>
                </a:solidFill>
                <a:latin typeface="Calibri" panose="020F0502020204030204" pitchFamily="34" charset="0"/>
                <a:ea typeface="Calibri" panose="020F0502020204030204" pitchFamily="34" charset="0"/>
                <a:hlinkClick r:id="rId4">
                  <a:extLst>
                    <a:ext uri="{A12FA001-AC4F-418D-AE19-62706E023703}">
                      <ahyp:hlinkClr xmlns="" xmlns:ahyp="http://schemas.microsoft.com/office/drawing/2018/hyperlinkcolor" val="tx"/>
                    </a:ext>
                  </a:extLst>
                </a:hlinkClick>
              </a:rPr>
              <a:t>Quelle</a:t>
            </a:r>
            <a:endParaRPr lang="de-CH" sz="1100" dirty="0">
              <a:solidFill>
                <a:schemeClr val="bg1">
                  <a:lumMod val="50000"/>
                </a:schemeClr>
              </a:solidFill>
              <a:latin typeface="Calibri" panose="020F0502020204030204" pitchFamily="34" charset="0"/>
              <a:ea typeface="Calibri" panose="020F0502020204030204" pitchFamily="34" charset="0"/>
            </a:endParaRPr>
          </a:p>
        </p:txBody>
      </p:sp>
      <p:sp>
        <p:nvSpPr>
          <p:cNvPr id="10" name="TextBox 9"/>
          <p:cNvSpPr txBox="1"/>
          <p:nvPr/>
        </p:nvSpPr>
        <p:spPr>
          <a:xfrm>
            <a:off x="971600" y="277268"/>
            <a:ext cx="6465201" cy="1423467"/>
          </a:xfrm>
          <a:prstGeom prst="rect">
            <a:avLst/>
          </a:prstGeom>
          <a:solidFill>
            <a:schemeClr val="bg1"/>
          </a:solidFill>
        </p:spPr>
        <p:txBody>
          <a:bodyPr wrap="square" lIns="68580" tIns="34290" rIns="68580" bIns="34290" rtlCol="0">
            <a:spAutoFit/>
          </a:bodyPr>
          <a:lstStyle/>
          <a:p>
            <a:r>
              <a:rPr lang="de-CH" sz="2000" dirty="0">
                <a:solidFill>
                  <a:srgbClr val="0070C0"/>
                </a:solidFill>
                <a:latin typeface="Arial Black" panose="020B0A04020102020204" pitchFamily="34" charset="0"/>
                <a:cs typeface="Arial" panose="020B0604020202020204" pitchFamily="34" charset="0"/>
              </a:rPr>
              <a:t>CO</a:t>
            </a:r>
            <a:r>
              <a:rPr lang="de-CH" sz="2000" baseline="-25000" dirty="0">
                <a:solidFill>
                  <a:srgbClr val="0070C0"/>
                </a:solidFill>
                <a:latin typeface="Arial Black" panose="020B0A04020102020204" pitchFamily="34" charset="0"/>
                <a:cs typeface="Arial" panose="020B0604020202020204" pitchFamily="34" charset="0"/>
              </a:rPr>
              <a:t>2</a:t>
            </a:r>
            <a:r>
              <a:rPr lang="de-CH" sz="2000" dirty="0">
                <a:solidFill>
                  <a:srgbClr val="0070C0"/>
                </a:solidFill>
                <a:latin typeface="Arial Black" panose="020B0A04020102020204" pitchFamily="34" charset="0"/>
                <a:cs typeface="Arial" panose="020B0604020202020204" pitchFamily="34" charset="0"/>
              </a:rPr>
              <a:t> Konzentration </a:t>
            </a:r>
            <a:r>
              <a:rPr lang="de-CH" sz="2000" dirty="0">
                <a:latin typeface="Arial Black" panose="020B0A04020102020204" pitchFamily="34" charset="0"/>
                <a:cs typeface="Arial" panose="020B0604020202020204" pitchFamily="34" charset="0"/>
              </a:rPr>
              <a:t>und </a:t>
            </a:r>
            <a:r>
              <a:rPr lang="de-CH" sz="2000" dirty="0">
                <a:solidFill>
                  <a:srgbClr val="FF0000"/>
                </a:solidFill>
                <a:latin typeface="Arial Black" panose="020B0A04020102020204" pitchFamily="34" charset="0"/>
                <a:cs typeface="Arial" panose="020B0604020202020204" pitchFamily="34" charset="0"/>
              </a:rPr>
              <a:t>globale Temperatur </a:t>
            </a:r>
            <a:r>
              <a:rPr lang="de-CH" sz="2000" dirty="0" smtClean="0">
                <a:solidFill>
                  <a:srgbClr val="FF0000"/>
                </a:solidFill>
                <a:latin typeface="Arial Black" panose="020B0A04020102020204" pitchFamily="34" charset="0"/>
                <a:cs typeface="Arial" panose="020B0604020202020204" pitchFamily="34" charset="0"/>
              </a:rPr>
              <a:t/>
            </a:r>
            <a:br>
              <a:rPr lang="de-CH" sz="2000" dirty="0" smtClean="0">
                <a:solidFill>
                  <a:srgbClr val="FF0000"/>
                </a:solidFill>
                <a:latin typeface="Arial Black" panose="020B0A04020102020204" pitchFamily="34" charset="0"/>
                <a:cs typeface="Arial" panose="020B0604020202020204" pitchFamily="34" charset="0"/>
              </a:rPr>
            </a:br>
            <a:r>
              <a:rPr lang="de-CH" sz="2000" dirty="0" smtClean="0">
                <a:latin typeface="Arial Black" panose="020B0A04020102020204" pitchFamily="34" charset="0"/>
                <a:cs typeface="Arial" panose="020B0604020202020204" pitchFamily="34" charset="0"/>
              </a:rPr>
              <a:t>in </a:t>
            </a:r>
            <a:r>
              <a:rPr lang="de-CH" sz="2000" dirty="0">
                <a:latin typeface="Arial Black" panose="020B0A04020102020204" pitchFamily="34" charset="0"/>
                <a:cs typeface="Arial" panose="020B0604020202020204" pitchFamily="34" charset="0"/>
              </a:rPr>
              <a:t>den letzten 800,000 </a:t>
            </a:r>
            <a:r>
              <a:rPr lang="de-CH" sz="2000" dirty="0" smtClean="0">
                <a:latin typeface="Arial Black" panose="020B0A04020102020204" pitchFamily="34" charset="0"/>
                <a:cs typeface="Arial" panose="020B0604020202020204" pitchFamily="34" charset="0"/>
              </a:rPr>
              <a:t>Jahren </a:t>
            </a:r>
          </a:p>
          <a:p>
            <a:endParaRPr lang="de-CH" sz="1200" dirty="0" smtClean="0">
              <a:latin typeface="Arial Black" panose="020B0A04020102020204" pitchFamily="34" charset="0"/>
              <a:cs typeface="Arial" panose="020B0604020202020204" pitchFamily="34" charset="0"/>
            </a:endParaRPr>
          </a:p>
          <a:p>
            <a:r>
              <a:rPr lang="de-CH" sz="1200" dirty="0" smtClean="0">
                <a:latin typeface="Arial Black" panose="020B0A04020102020204" pitchFamily="34" charset="0"/>
                <a:cs typeface="Arial" panose="020B0604020202020204" pitchFamily="34" charset="0"/>
              </a:rPr>
              <a:t>(ganz rechts: heute, ganz links: vor 800’000 Jahren)</a:t>
            </a:r>
            <a:endParaRPr lang="de-CH" sz="1200" dirty="0">
              <a:latin typeface="Arial Black" panose="020B0A04020102020204" pitchFamily="34" charset="0"/>
              <a:cs typeface="Arial" panose="020B0604020202020204" pitchFamily="34" charset="0"/>
            </a:endParaRPr>
          </a:p>
          <a:p>
            <a:endParaRPr lang="de-CH" sz="2400" dirty="0">
              <a:latin typeface="Arial Black" panose="020B0A04020102020204" pitchFamily="34" charset="0"/>
              <a:cs typeface="Arial" panose="020B0604020202020204" pitchFamily="34" charset="0"/>
            </a:endParaRPr>
          </a:p>
        </p:txBody>
      </p:sp>
      <p:sp>
        <p:nvSpPr>
          <p:cNvPr id="4" name="TextBox 3"/>
          <p:cNvSpPr txBox="1"/>
          <p:nvPr/>
        </p:nvSpPr>
        <p:spPr>
          <a:xfrm>
            <a:off x="7848872" y="1857186"/>
            <a:ext cx="1259632" cy="276999"/>
          </a:xfrm>
          <a:prstGeom prst="rect">
            <a:avLst/>
          </a:prstGeom>
          <a:noFill/>
        </p:spPr>
        <p:txBody>
          <a:bodyPr wrap="square" rtlCol="0">
            <a:spAutoFit/>
          </a:bodyPr>
          <a:lstStyle/>
          <a:p>
            <a:r>
              <a:rPr lang="de-CH" sz="1200" dirty="0">
                <a:solidFill>
                  <a:schemeClr val="accent1">
                    <a:lumMod val="75000"/>
                  </a:schemeClr>
                </a:solidFill>
                <a:latin typeface="Bahnschrift SemiBold" panose="020B0502040204020203" pitchFamily="34" charset="0"/>
              </a:rPr>
              <a:t>1967 : 322 ppm</a:t>
            </a:r>
          </a:p>
        </p:txBody>
      </p:sp>
      <p:cxnSp>
        <p:nvCxnSpPr>
          <p:cNvPr id="11" name="Straight Connector 10"/>
          <p:cNvCxnSpPr/>
          <p:nvPr/>
        </p:nvCxnSpPr>
        <p:spPr>
          <a:xfrm flipV="1">
            <a:off x="7762460" y="911531"/>
            <a:ext cx="0" cy="115616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816814" y="773031"/>
            <a:ext cx="1230154" cy="276999"/>
          </a:xfrm>
          <a:prstGeom prst="rect">
            <a:avLst/>
          </a:prstGeom>
          <a:noFill/>
        </p:spPr>
        <p:txBody>
          <a:bodyPr wrap="square" rtlCol="0">
            <a:spAutoFit/>
          </a:bodyPr>
          <a:lstStyle/>
          <a:p>
            <a:r>
              <a:rPr lang="de-CH" sz="1200" dirty="0" smtClean="0">
                <a:solidFill>
                  <a:schemeClr val="accent1">
                    <a:lumMod val="75000"/>
                  </a:schemeClr>
                </a:solidFill>
                <a:latin typeface="Bahnschrift SemiBold" panose="020B0502040204020203" pitchFamily="34" charset="0"/>
              </a:rPr>
              <a:t>2019 </a:t>
            </a:r>
            <a:r>
              <a:rPr lang="de-CH" sz="1200" dirty="0">
                <a:solidFill>
                  <a:schemeClr val="accent1">
                    <a:lumMod val="75000"/>
                  </a:schemeClr>
                </a:solidFill>
                <a:latin typeface="Bahnschrift SemiBold" panose="020B0502040204020203" pitchFamily="34" charset="0"/>
              </a:rPr>
              <a:t>: </a:t>
            </a:r>
            <a:r>
              <a:rPr lang="de-CH" sz="1200" dirty="0" smtClean="0">
                <a:solidFill>
                  <a:schemeClr val="accent1">
                    <a:lumMod val="75000"/>
                  </a:schemeClr>
                </a:solidFill>
                <a:latin typeface="Bahnschrift SemiBold" panose="020B0502040204020203" pitchFamily="34" charset="0"/>
              </a:rPr>
              <a:t>410 </a:t>
            </a:r>
            <a:r>
              <a:rPr lang="de-CH" sz="1200" dirty="0">
                <a:solidFill>
                  <a:schemeClr val="accent1">
                    <a:lumMod val="75000"/>
                  </a:schemeClr>
                </a:solidFill>
                <a:latin typeface="Bahnschrift SemiBold" panose="020B0502040204020203" pitchFamily="34" charset="0"/>
              </a:rPr>
              <a:t>ppm</a:t>
            </a:r>
          </a:p>
        </p:txBody>
      </p:sp>
      <p:sp>
        <p:nvSpPr>
          <p:cNvPr id="13" name="TextBox 12"/>
          <p:cNvSpPr txBox="1"/>
          <p:nvPr/>
        </p:nvSpPr>
        <p:spPr>
          <a:xfrm rot="16200000">
            <a:off x="-366482" y="2014724"/>
            <a:ext cx="1308011" cy="369332"/>
          </a:xfrm>
          <a:prstGeom prst="rect">
            <a:avLst/>
          </a:prstGeom>
          <a:noFill/>
        </p:spPr>
        <p:txBody>
          <a:bodyPr wrap="square" rtlCol="0">
            <a:spAutoFit/>
          </a:bodyPr>
          <a:lstStyle/>
          <a:p>
            <a:r>
              <a:rPr lang="de-CH" dirty="0" smtClean="0">
                <a:solidFill>
                  <a:schemeClr val="accent1">
                    <a:lumMod val="75000"/>
                  </a:schemeClr>
                </a:solidFill>
                <a:latin typeface="Bahnschrift SemiBold" panose="020B0502040204020203" pitchFamily="34" charset="0"/>
              </a:rPr>
              <a:t>ppm</a:t>
            </a:r>
            <a:endParaRPr lang="de-CH" dirty="0">
              <a:solidFill>
                <a:schemeClr val="accent1">
                  <a:lumMod val="75000"/>
                </a:schemeClr>
              </a:solidFill>
              <a:latin typeface="Bahnschrift SemiBold" panose="020B0502040204020203" pitchFamily="34" charset="0"/>
            </a:endParaRPr>
          </a:p>
        </p:txBody>
      </p:sp>
      <p:sp>
        <p:nvSpPr>
          <p:cNvPr id="15" name="TextBox 14"/>
          <p:cNvSpPr txBox="1"/>
          <p:nvPr/>
        </p:nvSpPr>
        <p:spPr>
          <a:xfrm rot="5400000">
            <a:off x="7616176" y="3484445"/>
            <a:ext cx="1631430" cy="369332"/>
          </a:xfrm>
          <a:prstGeom prst="rect">
            <a:avLst/>
          </a:prstGeom>
          <a:noFill/>
        </p:spPr>
        <p:txBody>
          <a:bodyPr wrap="square" rtlCol="0">
            <a:spAutoFit/>
          </a:bodyPr>
          <a:lstStyle/>
          <a:p>
            <a:r>
              <a:rPr lang="de-CH" dirty="0" smtClean="0">
                <a:solidFill>
                  <a:srgbClr val="FF0000"/>
                </a:solidFill>
                <a:latin typeface="Bahnschrift SemiBold" panose="020B0502040204020203" pitchFamily="34" charset="0"/>
              </a:rPr>
              <a:t>Temperatur</a:t>
            </a:r>
            <a:endParaRPr lang="de-CH" dirty="0">
              <a:solidFill>
                <a:srgbClr val="FF0000"/>
              </a:solidFill>
              <a:latin typeface="Bahnschrift SemiBold" panose="020B0502040204020203" pitchFamily="34" charset="0"/>
            </a:endParaRPr>
          </a:p>
        </p:txBody>
      </p:sp>
    </p:spTree>
    <p:extLst>
      <p:ext uri="{BB962C8B-B14F-4D97-AF65-F5344CB8AC3E}">
        <p14:creationId xmlns:p14="http://schemas.microsoft.com/office/powerpoint/2010/main" val="31759495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499"/>
          </a:xfrm>
          <a:prstGeom prst="rect">
            <a:avLst/>
          </a:prstGeom>
        </p:spPr>
      </p:pic>
    </p:spTree>
    <p:extLst>
      <p:ext uri="{BB962C8B-B14F-4D97-AF65-F5344CB8AC3E}">
        <p14:creationId xmlns:p14="http://schemas.microsoft.com/office/powerpoint/2010/main" val="3088735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CH" sz="5400" dirty="0" smtClean="0"/>
              <a:t>Quiz</a:t>
            </a:r>
            <a:endParaRPr lang="de-CH" sz="5400" dirty="0"/>
          </a:p>
        </p:txBody>
      </p:sp>
      <p:sp>
        <p:nvSpPr>
          <p:cNvPr id="3" name="Content Placeholder 2"/>
          <p:cNvSpPr>
            <a:spLocks noGrp="1"/>
          </p:cNvSpPr>
          <p:nvPr>
            <p:ph idx="1"/>
          </p:nvPr>
        </p:nvSpPr>
        <p:spPr/>
        <p:txBody>
          <a:bodyPr>
            <a:normAutofit/>
          </a:bodyPr>
          <a:lstStyle/>
          <a:p>
            <a:r>
              <a:rPr lang="de-CH" dirty="0" smtClean="0">
                <a:latin typeface="Bahnschrift SemiBold" panose="020B0502040204020203" pitchFamily="34" charset="0"/>
              </a:rPr>
              <a:t>Wir haben Ozeane bis jetzt um 0.7</a:t>
            </a:r>
            <a:r>
              <a:rPr lang="de-CH" baseline="30000" dirty="0" smtClean="0">
                <a:latin typeface="Bahnschrift SemiBold" panose="020B0502040204020203" pitchFamily="34" charset="0"/>
              </a:rPr>
              <a:t>o</a:t>
            </a:r>
            <a:r>
              <a:rPr lang="de-CH" dirty="0" smtClean="0">
                <a:latin typeface="Bahnschrift SemiBold" panose="020B0502040204020203" pitchFamily="34" charset="0"/>
              </a:rPr>
              <a:t> C. </a:t>
            </a:r>
            <a:r>
              <a:rPr lang="de-CH" dirty="0">
                <a:latin typeface="Bahnschrift SemiBold" panose="020B0502040204020203" pitchFamily="34" charset="0"/>
              </a:rPr>
              <a:t>erwärmt. </a:t>
            </a:r>
            <a:endParaRPr lang="de-CH" dirty="0" smtClean="0">
              <a:latin typeface="Bahnschrift SemiBold" panose="020B0502040204020203" pitchFamily="34" charset="0"/>
            </a:endParaRPr>
          </a:p>
          <a:p>
            <a:endParaRPr lang="de-CH" dirty="0">
              <a:latin typeface="Bahnschrift SemiBold" panose="020B0502040204020203" pitchFamily="34" charset="0"/>
            </a:endParaRPr>
          </a:p>
          <a:p>
            <a:r>
              <a:rPr lang="de-CH" dirty="0" smtClean="0">
                <a:solidFill>
                  <a:srgbClr val="0070C0"/>
                </a:solidFill>
                <a:latin typeface="Bahnschrift SemiBold" panose="020B0502040204020203" pitchFamily="34" charset="0"/>
              </a:rPr>
              <a:t>Wieviel Grad wärmer wären die Kontinente, hätten die Ozeane diese Wärme nicht absorbiert?</a:t>
            </a:r>
          </a:p>
        </p:txBody>
      </p:sp>
    </p:spTree>
    <p:extLst>
      <p:ext uri="{BB962C8B-B14F-4D97-AF65-F5344CB8AC3E}">
        <p14:creationId xmlns:p14="http://schemas.microsoft.com/office/powerpoint/2010/main" val="38053151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CH" dirty="0" smtClean="0"/>
              <a:t>Ozeane</a:t>
            </a:r>
            <a:endParaRPr lang="de-CH" dirty="0"/>
          </a:p>
        </p:txBody>
      </p:sp>
      <p:sp>
        <p:nvSpPr>
          <p:cNvPr id="3" name="Content Placeholder 2"/>
          <p:cNvSpPr>
            <a:spLocks noGrp="1"/>
          </p:cNvSpPr>
          <p:nvPr>
            <p:ph idx="1"/>
          </p:nvPr>
        </p:nvSpPr>
        <p:spPr/>
        <p:txBody>
          <a:bodyPr>
            <a:normAutofit/>
          </a:bodyPr>
          <a:lstStyle/>
          <a:p>
            <a:r>
              <a:rPr lang="de-CH" dirty="0" smtClean="0">
                <a:latin typeface="Bahnschrift SemiBold" panose="020B0502040204020203" pitchFamily="34" charset="0"/>
              </a:rPr>
              <a:t>Ozeane </a:t>
            </a:r>
            <a:r>
              <a:rPr lang="de-CH" dirty="0">
                <a:latin typeface="Bahnschrift SemiBold" panose="020B0502040204020203" pitchFamily="34" charset="0"/>
              </a:rPr>
              <a:t>haben </a:t>
            </a:r>
            <a:r>
              <a:rPr lang="de-CH" b="1" dirty="0">
                <a:solidFill>
                  <a:srgbClr val="CC0000"/>
                </a:solidFill>
                <a:latin typeface="Bahnschrift SemiBold" panose="020B0502040204020203" pitchFamily="34" charset="0"/>
              </a:rPr>
              <a:t>93 </a:t>
            </a:r>
            <a:r>
              <a:rPr lang="de-CH" b="1" dirty="0" smtClean="0">
                <a:solidFill>
                  <a:srgbClr val="CC0000"/>
                </a:solidFill>
                <a:latin typeface="Bahnschrift SemiBold" panose="020B0502040204020203" pitchFamily="34" charset="0"/>
              </a:rPr>
              <a:t>%</a:t>
            </a:r>
            <a:r>
              <a:rPr lang="de-CH" dirty="0" smtClean="0">
                <a:latin typeface="Bahnschrift SemiBold" panose="020B0502040204020203" pitchFamily="34" charset="0"/>
              </a:rPr>
              <a:t> der menschgemachten </a:t>
            </a:r>
            <a:r>
              <a:rPr lang="de-CH" dirty="0">
                <a:latin typeface="Bahnschrift SemiBold" panose="020B0502040204020203" pitchFamily="34" charset="0"/>
              </a:rPr>
              <a:t>Erwärmung absorbiert. </a:t>
            </a:r>
            <a:endParaRPr lang="de-CH" dirty="0" smtClean="0">
              <a:latin typeface="Bahnschrift SemiBold" panose="020B0502040204020203" pitchFamily="34" charset="0"/>
            </a:endParaRPr>
          </a:p>
          <a:p>
            <a:endParaRPr lang="de-CH" dirty="0" smtClean="0">
              <a:latin typeface="Bahnschrift SemiBold" panose="020B0502040204020203" pitchFamily="34" charset="0"/>
            </a:endParaRPr>
          </a:p>
          <a:p>
            <a:r>
              <a:rPr lang="de-CH" dirty="0" smtClean="0">
                <a:latin typeface="Bahnschrift SemiBold" panose="020B0502040204020203" pitchFamily="34" charset="0"/>
              </a:rPr>
              <a:t>Ohne die Ozeane wäre </a:t>
            </a:r>
            <a:r>
              <a:rPr lang="de-CH" dirty="0">
                <a:latin typeface="Bahnschrift SemiBold" panose="020B0502040204020203" pitchFamily="34" charset="0"/>
              </a:rPr>
              <a:t>es auf </a:t>
            </a:r>
            <a:r>
              <a:rPr lang="de-CH" dirty="0" smtClean="0">
                <a:latin typeface="Bahnschrift SemiBold" panose="020B0502040204020203" pitchFamily="34" charset="0"/>
              </a:rPr>
              <a:t>den Kontinenten nicht </a:t>
            </a:r>
            <a:r>
              <a:rPr lang="de-CH" dirty="0">
                <a:latin typeface="Bahnschrift SemiBold" panose="020B0502040204020203" pitchFamily="34" charset="0"/>
              </a:rPr>
              <a:t>ca. </a:t>
            </a:r>
            <a:r>
              <a:rPr lang="de-CH" dirty="0" smtClean="0">
                <a:latin typeface="Bahnschrift SemiBold" panose="020B0502040204020203" pitchFamily="34" charset="0"/>
              </a:rPr>
              <a:t>2</a:t>
            </a:r>
            <a:r>
              <a:rPr lang="de-CH" baseline="30000" dirty="0" smtClean="0">
                <a:latin typeface="Bahnschrift SemiBold" panose="020B0502040204020203" pitchFamily="34" charset="0"/>
              </a:rPr>
              <a:t>o</a:t>
            </a:r>
            <a:r>
              <a:rPr lang="de-CH" dirty="0" smtClean="0">
                <a:latin typeface="Bahnschrift SemiBold" panose="020B0502040204020203" pitchFamily="34" charset="0"/>
              </a:rPr>
              <a:t> C., </a:t>
            </a:r>
            <a:r>
              <a:rPr lang="de-CH" dirty="0">
                <a:latin typeface="Bahnschrift SemiBold" panose="020B0502040204020203" pitchFamily="34" charset="0"/>
              </a:rPr>
              <a:t>sondern etwa </a:t>
            </a:r>
            <a:r>
              <a:rPr lang="de-CH" b="1" dirty="0" smtClean="0">
                <a:solidFill>
                  <a:srgbClr val="C00000"/>
                </a:solidFill>
                <a:latin typeface="Bahnschrift SemiBold" panose="020B0502040204020203" pitchFamily="34" charset="0"/>
              </a:rPr>
              <a:t>36</a:t>
            </a:r>
            <a:r>
              <a:rPr lang="de-CH" b="1" baseline="30000" dirty="0" smtClean="0">
                <a:solidFill>
                  <a:srgbClr val="C00000"/>
                </a:solidFill>
                <a:latin typeface="Bahnschrift SemiBold" panose="020B0502040204020203" pitchFamily="34" charset="0"/>
              </a:rPr>
              <a:t>o</a:t>
            </a:r>
            <a:r>
              <a:rPr lang="de-CH" b="1" dirty="0" smtClean="0">
                <a:solidFill>
                  <a:srgbClr val="C00000"/>
                </a:solidFill>
                <a:latin typeface="Bahnschrift SemiBold" panose="020B0502040204020203" pitchFamily="34" charset="0"/>
              </a:rPr>
              <a:t> C. </a:t>
            </a:r>
            <a:r>
              <a:rPr lang="de-CH" b="1" dirty="0">
                <a:solidFill>
                  <a:srgbClr val="C00000"/>
                </a:solidFill>
                <a:latin typeface="Bahnschrift SemiBold" panose="020B0502040204020203" pitchFamily="34" charset="0"/>
              </a:rPr>
              <a:t>wärmer </a:t>
            </a:r>
            <a:r>
              <a:rPr lang="de-CH" dirty="0">
                <a:latin typeface="Bahnschrift SemiBold" panose="020B0502040204020203" pitchFamily="34" charset="0"/>
              </a:rPr>
              <a:t>geworden. </a:t>
            </a:r>
          </a:p>
          <a:p>
            <a:endParaRPr lang="de-CH" dirty="0"/>
          </a:p>
        </p:txBody>
      </p:sp>
      <p:sp>
        <p:nvSpPr>
          <p:cNvPr id="4" name="Rectangle 3"/>
          <p:cNvSpPr/>
          <p:nvPr/>
        </p:nvSpPr>
        <p:spPr>
          <a:xfrm>
            <a:off x="6228184" y="4659981"/>
            <a:ext cx="2953053" cy="307777"/>
          </a:xfrm>
          <a:prstGeom prst="rect">
            <a:avLst/>
          </a:prstGeom>
        </p:spPr>
        <p:txBody>
          <a:bodyPr wrap="none">
            <a:spAutoFit/>
          </a:bodyPr>
          <a:lstStyle/>
          <a:p>
            <a:r>
              <a:rPr lang="de-CH" sz="1400" dirty="0" smtClean="0">
                <a:latin typeface="Bahnschrift Light SemiCondensed" panose="020B0502040204020203" pitchFamily="34" charset="0"/>
              </a:rPr>
              <a:t>Mehr dazu </a:t>
            </a:r>
            <a:r>
              <a:rPr lang="de-CH" sz="1400" dirty="0" smtClean="0">
                <a:latin typeface="Bahnschrift Light SemiCondensed" panose="020B0502040204020203" pitchFamily="34" charset="0"/>
                <a:hlinkClick r:id="rId3"/>
              </a:rPr>
              <a:t>hier</a:t>
            </a:r>
            <a:r>
              <a:rPr lang="de-CH" sz="1400" dirty="0" smtClean="0">
                <a:latin typeface="Bahnschrift Light SemiCondensed" panose="020B0502040204020203" pitchFamily="34" charset="0"/>
              </a:rPr>
              <a:t>, </a:t>
            </a:r>
            <a:r>
              <a:rPr lang="de-CH" sz="1400" u="sng" dirty="0" smtClean="0">
                <a:latin typeface="Bahnschrift Light SemiCondensed" panose="020B0502040204020203" pitchFamily="34" charset="0"/>
                <a:hlinkClick r:id="rId4"/>
              </a:rPr>
              <a:t>hier,</a:t>
            </a:r>
            <a:r>
              <a:rPr lang="de-CH" sz="1400" dirty="0" smtClean="0">
                <a:latin typeface="Bahnschrift Light SemiCondensed" panose="020B0502040204020203" pitchFamily="34" charset="0"/>
              </a:rPr>
              <a:t> </a:t>
            </a:r>
            <a:r>
              <a:rPr lang="de-CH" sz="1400" u="sng" dirty="0" smtClean="0">
                <a:latin typeface="Bahnschrift Light SemiCondensed" panose="020B0502040204020203" pitchFamily="34" charset="0"/>
                <a:hlinkClick r:id="rId5"/>
              </a:rPr>
              <a:t>hier</a:t>
            </a:r>
            <a:r>
              <a:rPr lang="de-CH" sz="1400" dirty="0" smtClean="0">
                <a:latin typeface="Bahnschrift Light SemiCondensed" panose="020B0502040204020203" pitchFamily="34" charset="0"/>
              </a:rPr>
              <a:t>, </a:t>
            </a:r>
            <a:r>
              <a:rPr lang="de-CH" sz="1400" u="sng" dirty="0" smtClean="0">
                <a:latin typeface="Bahnschrift Light SemiCondensed" panose="020B0502040204020203" pitchFamily="34" charset="0"/>
                <a:hlinkClick r:id="rId6"/>
              </a:rPr>
              <a:t>hier</a:t>
            </a:r>
            <a:r>
              <a:rPr lang="de-CH" sz="1400" dirty="0" smtClean="0">
                <a:latin typeface="Bahnschrift Light SemiCondensed" panose="020B0502040204020203" pitchFamily="34" charset="0"/>
              </a:rPr>
              <a:t> und </a:t>
            </a:r>
            <a:r>
              <a:rPr lang="de-CH" sz="1400" u="sng" dirty="0" smtClean="0">
                <a:latin typeface="Bahnschrift Light SemiCondensed" panose="020B0502040204020203" pitchFamily="34" charset="0"/>
                <a:hlinkClick r:id="rId7"/>
              </a:rPr>
              <a:t>hier</a:t>
            </a:r>
            <a:r>
              <a:rPr lang="de-CH" sz="1400" dirty="0" smtClean="0">
                <a:latin typeface="Bahnschrift Light SemiCondensed" panose="020B0502040204020203" pitchFamily="34" charset="0"/>
              </a:rPr>
              <a:t>.</a:t>
            </a:r>
            <a:endParaRPr lang="de-CH" sz="1400" dirty="0">
              <a:latin typeface="Bahnschrift Light SemiCondensed" panose="020B0502040204020203" pitchFamily="34" charset="0"/>
            </a:endParaRPr>
          </a:p>
        </p:txBody>
      </p:sp>
    </p:spTree>
    <p:extLst>
      <p:ext uri="{BB962C8B-B14F-4D97-AF65-F5344CB8AC3E}">
        <p14:creationId xmlns:p14="http://schemas.microsoft.com/office/powerpoint/2010/main" val="413871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7504" y="109628"/>
            <a:ext cx="3816424" cy="4831088"/>
          </a:xfrm>
        </p:spPr>
      </p:pic>
      <p:sp>
        <p:nvSpPr>
          <p:cNvPr id="7" name="Content Placeholder 2"/>
          <p:cNvSpPr txBox="1">
            <a:spLocks/>
          </p:cNvSpPr>
          <p:nvPr/>
        </p:nvSpPr>
        <p:spPr>
          <a:xfrm>
            <a:off x="4139952" y="267493"/>
            <a:ext cx="4861498" cy="4386971"/>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CH" dirty="0" smtClean="0"/>
              <a:t>Klima-Uhr der Erde</a:t>
            </a:r>
            <a:r>
              <a:rPr lang="de-CH" dirty="0" smtClean="0">
                <a:latin typeface="Bahnschrift SemiBold" panose="020B0502040204020203" pitchFamily="34" charset="0"/>
              </a:rPr>
              <a:t> in </a:t>
            </a:r>
            <a:r>
              <a:rPr lang="de-CH" dirty="0">
                <a:latin typeface="Bahnschrift SemiBold" panose="020B0502040204020203" pitchFamily="34" charset="0"/>
              </a:rPr>
              <a:t>weniger als 100 Jahren um mehr als </a:t>
            </a:r>
            <a:r>
              <a:rPr lang="de-CH" dirty="0" smtClean="0">
                <a:latin typeface="Bahnschrift SemiBold" panose="020B0502040204020203" pitchFamily="34" charset="0"/>
              </a:rPr>
              <a:t>3 </a:t>
            </a:r>
            <a:r>
              <a:rPr lang="de-CH" dirty="0">
                <a:latin typeface="Bahnschrift SemiBold" panose="020B0502040204020203" pitchFamily="34" charset="0"/>
              </a:rPr>
              <a:t>Millionen Jahre </a:t>
            </a:r>
            <a:r>
              <a:rPr lang="de-CH" dirty="0" smtClean="0"/>
              <a:t>zurückgedreht. </a:t>
            </a:r>
          </a:p>
          <a:p>
            <a:endParaRPr lang="de-CH" sz="2800" dirty="0" smtClean="0"/>
          </a:p>
          <a:p>
            <a:r>
              <a:rPr lang="de-CH" sz="2400" dirty="0" smtClean="0"/>
              <a:t>Temperatur hinkt CO</a:t>
            </a:r>
            <a:r>
              <a:rPr lang="de-CH" sz="2400" baseline="-25000" dirty="0" smtClean="0"/>
              <a:t>2</a:t>
            </a:r>
            <a:r>
              <a:rPr lang="de-CH" sz="2400" dirty="0" smtClean="0"/>
              <a:t> ein </a:t>
            </a:r>
            <a:r>
              <a:rPr lang="de-CH" sz="2400" dirty="0"/>
              <a:t>paar Jahrzehnte </a:t>
            </a:r>
            <a:r>
              <a:rPr lang="de-CH" sz="2400" dirty="0" smtClean="0"/>
              <a:t>hinterher, </a:t>
            </a:r>
            <a:r>
              <a:rPr lang="de-CH" sz="2400" dirty="0"/>
              <a:t>ist </a:t>
            </a:r>
            <a:r>
              <a:rPr lang="de-CH" sz="2400" dirty="0" smtClean="0"/>
              <a:t>aber bereits </a:t>
            </a:r>
            <a:r>
              <a:rPr lang="de-CH" sz="2400" dirty="0"/>
              <a:t>höher als in den letzten 125’000 Jahren. </a:t>
            </a:r>
            <a:endParaRPr lang="de-CH" sz="1400" dirty="0" smtClean="0"/>
          </a:p>
          <a:p>
            <a:pPr marL="182562" algn="r"/>
            <a:r>
              <a:rPr lang="de-CH" sz="1100" dirty="0" smtClean="0"/>
              <a:t>Quelle: </a:t>
            </a:r>
            <a:r>
              <a:rPr lang="de-CH" sz="1100" u="sng" dirty="0" smtClean="0">
                <a:hlinkClick r:id="rId4"/>
              </a:rPr>
              <a:t>IPCC</a:t>
            </a:r>
            <a:r>
              <a:rPr lang="de-CH" sz="1100" u="sng" dirty="0" smtClean="0"/>
              <a:t>,</a:t>
            </a:r>
            <a:r>
              <a:rPr lang="de-CH" sz="1100" dirty="0" smtClean="0"/>
              <a:t> </a:t>
            </a:r>
            <a:r>
              <a:rPr lang="de-CH" sz="1100" dirty="0">
                <a:hlinkClick r:id="rId5"/>
              </a:rPr>
              <a:t>Blog zum </a:t>
            </a:r>
            <a:r>
              <a:rPr lang="de-CH" sz="1100" dirty="0" smtClean="0">
                <a:hlinkClick r:id="rId5"/>
              </a:rPr>
              <a:t>Thema</a:t>
            </a:r>
            <a:r>
              <a:rPr lang="de-CH" sz="1100" dirty="0" smtClean="0"/>
              <a:t>, </a:t>
            </a:r>
            <a:r>
              <a:rPr lang="de-CH" sz="1100" i="1" dirty="0" smtClean="0">
                <a:hlinkClick r:id="rId6"/>
              </a:rPr>
              <a:t>Nature</a:t>
            </a:r>
            <a:r>
              <a:rPr lang="de-CH" sz="1100" dirty="0" smtClean="0">
                <a:hlinkClick r:id="rId6"/>
              </a:rPr>
              <a:t>-Studie</a:t>
            </a:r>
            <a:r>
              <a:rPr lang="de-CH" sz="1100" dirty="0"/>
              <a:t>, </a:t>
            </a:r>
            <a:endParaRPr lang="de-CH" sz="1100" dirty="0">
              <a:latin typeface="Bahnschrift SemiBold" panose="020B0502040204020203" pitchFamily="34" charset="0"/>
            </a:endParaRPr>
          </a:p>
        </p:txBody>
      </p:sp>
    </p:spTree>
    <p:extLst>
      <p:ext uri="{BB962C8B-B14F-4D97-AF65-F5344CB8AC3E}">
        <p14:creationId xmlns:p14="http://schemas.microsoft.com/office/powerpoint/2010/main" val="476079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72" y="123478"/>
            <a:ext cx="7886700" cy="550954"/>
          </a:xfrm>
        </p:spPr>
        <p:txBody>
          <a:bodyPr>
            <a:normAutofit fontScale="90000"/>
          </a:bodyPr>
          <a:lstStyle/>
          <a:p>
            <a:r>
              <a:rPr lang="de-DE" dirty="0" smtClean="0"/>
              <a:t>Das Pariser Abkommen 2015</a:t>
            </a:r>
            <a:endParaRPr lang="de-DE" dirty="0"/>
          </a:p>
        </p:txBody>
      </p:sp>
      <p:sp>
        <p:nvSpPr>
          <p:cNvPr id="3" name="Rectangle 2"/>
          <p:cNvSpPr/>
          <p:nvPr/>
        </p:nvSpPr>
        <p:spPr>
          <a:xfrm>
            <a:off x="1247762" y="3219822"/>
            <a:ext cx="6564598" cy="1731243"/>
          </a:xfrm>
          <a:prstGeom prst="rect">
            <a:avLst/>
          </a:prstGeom>
        </p:spPr>
        <p:txBody>
          <a:bodyPr wrap="square" lIns="68580" tIns="34290" rIns="68580" bIns="34290">
            <a:spAutoFit/>
          </a:bodyPr>
          <a:lstStyle/>
          <a:p>
            <a:pPr algn="ctr">
              <a:lnSpc>
                <a:spcPct val="100000"/>
              </a:lnSpc>
            </a:pPr>
            <a:r>
              <a:rPr lang="de-CH" dirty="0" smtClean="0">
                <a:latin typeface="Bahnschrift" panose="020B0502040204020203" pitchFamily="34" charset="0"/>
                <a:cs typeface="GT Eesti Text Light"/>
              </a:rPr>
              <a:t>«Den </a:t>
            </a:r>
            <a:r>
              <a:rPr lang="de-CH" dirty="0">
                <a:latin typeface="Bahnschrift" panose="020B0502040204020203" pitchFamily="34" charset="0"/>
                <a:cs typeface="GT Eesti Text Light"/>
              </a:rPr>
              <a:t>Anstieg der globalen Durchschnittstemperatur </a:t>
            </a:r>
            <a:br>
              <a:rPr lang="de-CH" dirty="0">
                <a:latin typeface="Bahnschrift" panose="020B0502040204020203" pitchFamily="34" charset="0"/>
                <a:cs typeface="GT Eesti Text Light"/>
              </a:rPr>
            </a:br>
            <a:r>
              <a:rPr lang="de-CH" dirty="0">
                <a:solidFill>
                  <a:srgbClr val="C00000"/>
                </a:solidFill>
                <a:latin typeface="Bahnschrift" panose="020B0502040204020203" pitchFamily="34" charset="0"/>
                <a:cs typeface="GT Eesti Text Bold"/>
              </a:rPr>
              <a:t>auf deutlich unter 2°C </a:t>
            </a:r>
            <a:r>
              <a:rPr lang="de-CH" dirty="0">
                <a:latin typeface="Bahnschrift" panose="020B0502040204020203" pitchFamily="34" charset="0"/>
                <a:cs typeface="GT Eesti Text Light"/>
              </a:rPr>
              <a:t>gegenüber dem vorindustriellem Niveau </a:t>
            </a:r>
            <a:r>
              <a:rPr lang="de-CH" dirty="0">
                <a:solidFill>
                  <a:srgbClr val="C00000"/>
                </a:solidFill>
                <a:latin typeface="Bahnschrift" panose="020B0502040204020203" pitchFamily="34" charset="0"/>
                <a:cs typeface="GT Eesti Text Bold"/>
              </a:rPr>
              <a:t>zu beschränken und Anstrengungen zu unternehmen, um den </a:t>
            </a:r>
            <a:r>
              <a:rPr lang="de-CH" dirty="0" smtClean="0">
                <a:solidFill>
                  <a:srgbClr val="C00000"/>
                </a:solidFill>
                <a:latin typeface="Bahnschrift" panose="020B0502040204020203" pitchFamily="34" charset="0"/>
                <a:cs typeface="GT Eesti Text Bold"/>
              </a:rPr>
              <a:t>Temperaturanstieg </a:t>
            </a:r>
            <a:r>
              <a:rPr lang="de-CH" dirty="0">
                <a:solidFill>
                  <a:srgbClr val="C00000"/>
                </a:solidFill>
                <a:latin typeface="Bahnschrift" panose="020B0502040204020203" pitchFamily="34" charset="0"/>
                <a:cs typeface="GT Eesti Text Bold"/>
              </a:rPr>
              <a:t>auf 1,5 °C zu beschränken</a:t>
            </a:r>
            <a:r>
              <a:rPr lang="de-CH" dirty="0">
                <a:latin typeface="Bahnschrift" panose="020B0502040204020203" pitchFamily="34" charset="0"/>
                <a:cs typeface="GT Eesti Text Light"/>
              </a:rPr>
              <a:t>, </a:t>
            </a:r>
            <a:r>
              <a:rPr lang="de-CH" dirty="0" smtClean="0">
                <a:latin typeface="Bahnschrift" panose="020B0502040204020203" pitchFamily="34" charset="0"/>
                <a:cs typeface="GT Eesti Text Light"/>
              </a:rPr>
              <a:t/>
            </a:r>
            <a:br>
              <a:rPr lang="de-CH" dirty="0" smtClean="0">
                <a:latin typeface="Bahnschrift" panose="020B0502040204020203" pitchFamily="34" charset="0"/>
                <a:cs typeface="GT Eesti Text Light"/>
              </a:rPr>
            </a:br>
            <a:r>
              <a:rPr lang="de-CH" dirty="0" smtClean="0">
                <a:latin typeface="Bahnschrift" panose="020B0502040204020203" pitchFamily="34" charset="0"/>
                <a:cs typeface="GT Eesti Text Light"/>
              </a:rPr>
              <a:t>da </a:t>
            </a:r>
            <a:r>
              <a:rPr lang="de-CH" dirty="0">
                <a:latin typeface="Bahnschrift" panose="020B0502040204020203" pitchFamily="34" charset="0"/>
                <a:cs typeface="GT Eesti Text Light"/>
              </a:rPr>
              <a:t>dies die Risiken und Auswirkungen der Klimaänderungen erheblich verringern würde</a:t>
            </a:r>
            <a:r>
              <a:rPr lang="de-CH" dirty="0" smtClean="0">
                <a:latin typeface="Bahnschrift" panose="020B0502040204020203" pitchFamily="34" charset="0"/>
                <a:cs typeface="GT Eesti Text Light"/>
              </a:rPr>
              <a:t>.» </a:t>
            </a:r>
            <a:endParaRPr lang="de-CH" dirty="0">
              <a:latin typeface="Bahnschrift" panose="020B0502040204020203" pitchFamily="34" charset="0"/>
              <a:cs typeface="GT Eesti Text Light"/>
            </a:endParaRPr>
          </a:p>
        </p:txBody>
      </p:sp>
      <p:pic>
        <p:nvPicPr>
          <p:cNvPr id="9" name="Inhaltsplatzhalter 5" descr="pariserabkommen.png"/>
          <p:cNvPicPr>
            <a:picLocks noChangeAspect="1"/>
          </p:cNvPicPr>
          <p:nvPr/>
        </p:nvPicPr>
        <p:blipFill rotWithShape="1">
          <a:blip r:embed="rId3" cstate="screen">
            <a:extLst>
              <a:ext uri="{28A0092B-C50C-407E-A947-70E740481C1C}">
                <a14:useLocalDpi xmlns:a14="http://schemas.microsoft.com/office/drawing/2010/main"/>
              </a:ext>
            </a:extLst>
          </a:blip>
          <a:srcRect l="-3557" r="-1564" b="-752"/>
          <a:stretch/>
        </p:blipFill>
        <p:spPr>
          <a:xfrm>
            <a:off x="-252536" y="699542"/>
            <a:ext cx="9433048" cy="2345304"/>
          </a:xfrm>
          <a:prstGeom prst="rect">
            <a:avLst/>
          </a:prstGeom>
        </p:spPr>
      </p:pic>
    </p:spTree>
    <p:extLst>
      <p:ext uri="{BB962C8B-B14F-4D97-AF65-F5344CB8AC3E}">
        <p14:creationId xmlns:p14="http://schemas.microsoft.com/office/powerpoint/2010/main" val="57985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6072" y="292604"/>
            <a:ext cx="7886700" cy="550954"/>
          </a:xfrm>
        </p:spPr>
        <p:txBody>
          <a:bodyPr>
            <a:normAutofit fontScale="90000"/>
          </a:bodyPr>
          <a:lstStyle/>
          <a:p>
            <a:r>
              <a:rPr lang="de-DE" dirty="0" smtClean="0"/>
              <a:t>Weltklimarat (IPCC) ist deutlich</a:t>
            </a:r>
            <a:endParaRPr lang="de-DE" dirty="0"/>
          </a:p>
        </p:txBody>
      </p:sp>
      <p:sp>
        <p:nvSpPr>
          <p:cNvPr id="3" name="Rectangle 2"/>
          <p:cNvSpPr/>
          <p:nvPr/>
        </p:nvSpPr>
        <p:spPr>
          <a:xfrm>
            <a:off x="755576" y="987573"/>
            <a:ext cx="8136904" cy="3408625"/>
          </a:xfrm>
          <a:prstGeom prst="rect">
            <a:avLst/>
          </a:prstGeom>
        </p:spPr>
        <p:txBody>
          <a:bodyPr wrap="square" lIns="68580" tIns="34290" rIns="68580" bIns="34290">
            <a:spAutoFit/>
          </a:bodyPr>
          <a:lstStyle/>
          <a:p>
            <a:pPr>
              <a:lnSpc>
                <a:spcPct val="100000"/>
              </a:lnSpc>
            </a:pPr>
            <a:endParaRPr lang="de-CH" sz="2200" dirty="0">
              <a:latin typeface="Bahnschrift" panose="020B0502040204020203" pitchFamily="34" charset="0"/>
              <a:cs typeface="GT Eesti Text Light"/>
            </a:endParaRPr>
          </a:p>
          <a:p>
            <a:pPr>
              <a:lnSpc>
                <a:spcPct val="100000"/>
              </a:lnSpc>
            </a:pPr>
            <a:r>
              <a:rPr lang="de-CH" sz="4000" dirty="0" smtClean="0">
                <a:solidFill>
                  <a:srgbClr val="339933"/>
                </a:solidFill>
                <a:latin typeface="Bahnschrift" panose="020B0502040204020203" pitchFamily="34" charset="0"/>
                <a:cs typeface="GT Eesti Text Light"/>
              </a:rPr>
              <a:t>Globale </a:t>
            </a:r>
            <a:r>
              <a:rPr lang="de-CH" sz="4000" dirty="0">
                <a:solidFill>
                  <a:srgbClr val="339933"/>
                </a:solidFill>
                <a:latin typeface="Bahnschrift" panose="020B0502040204020203" pitchFamily="34" charset="0"/>
                <a:cs typeface="GT Eesti Text Light"/>
              </a:rPr>
              <a:t>CO</a:t>
            </a:r>
            <a:r>
              <a:rPr lang="de-CH" sz="4000" baseline="-25000" dirty="0" smtClean="0">
                <a:solidFill>
                  <a:srgbClr val="339933"/>
                </a:solidFill>
                <a:latin typeface="Bahnschrift" panose="020B0502040204020203" pitchFamily="34" charset="0"/>
                <a:cs typeface="GT Eesti Text Light"/>
              </a:rPr>
              <a:t>2</a:t>
            </a:r>
            <a:r>
              <a:rPr lang="de-CH" sz="4000" dirty="0" smtClean="0">
                <a:solidFill>
                  <a:srgbClr val="339933"/>
                </a:solidFill>
                <a:latin typeface="Bahnschrift" panose="020B0502040204020203" pitchFamily="34" charset="0"/>
                <a:cs typeface="GT Eesti Text Light"/>
              </a:rPr>
              <a:t> Emissionen </a:t>
            </a:r>
            <a:r>
              <a:rPr lang="de-CH" sz="4000" dirty="0">
                <a:solidFill>
                  <a:srgbClr val="339933"/>
                </a:solidFill>
                <a:latin typeface="Bahnschrift" panose="020B0502040204020203" pitchFamily="34" charset="0"/>
                <a:cs typeface="GT Eesti Text Light"/>
              </a:rPr>
              <a:t>müssen </a:t>
            </a:r>
            <a:r>
              <a:rPr lang="de-CH" sz="4000" dirty="0" smtClean="0">
                <a:solidFill>
                  <a:srgbClr val="339933"/>
                </a:solidFill>
                <a:latin typeface="Bahnschrift" panose="020B0502040204020203" pitchFamily="34" charset="0"/>
                <a:cs typeface="GT Eesti Text Light"/>
              </a:rPr>
              <a:t>bis 2030 </a:t>
            </a:r>
            <a:r>
              <a:rPr lang="de-CH" sz="4000" dirty="0">
                <a:solidFill>
                  <a:srgbClr val="339933"/>
                </a:solidFill>
                <a:latin typeface="Bahnschrift" panose="020B0502040204020203" pitchFamily="34" charset="0"/>
                <a:cs typeface="GT Eesti Text Light"/>
              </a:rPr>
              <a:t>Jahren </a:t>
            </a:r>
            <a:r>
              <a:rPr lang="de-CH" sz="4000" dirty="0" smtClean="0">
                <a:solidFill>
                  <a:srgbClr val="339933"/>
                </a:solidFill>
                <a:latin typeface="Bahnschrift" panose="020B0502040204020203" pitchFamily="34" charset="0"/>
                <a:cs typeface="GT Eesti Text Light"/>
              </a:rPr>
              <a:t>halbiert und bis 2050 auf Null reduziert werden.</a:t>
            </a:r>
          </a:p>
          <a:p>
            <a:pPr>
              <a:lnSpc>
                <a:spcPct val="100000"/>
              </a:lnSpc>
            </a:pPr>
            <a:endParaRPr lang="de-CH" sz="2400" dirty="0" smtClean="0">
              <a:solidFill>
                <a:srgbClr val="339933"/>
              </a:solidFill>
              <a:latin typeface="Bahnschrift" panose="020B0502040204020203" pitchFamily="34" charset="0"/>
              <a:cs typeface="GT Eesti Text Light"/>
            </a:endParaRPr>
          </a:p>
          <a:p>
            <a:pPr algn="r"/>
            <a:r>
              <a:rPr lang="de-CH" sz="1100" dirty="0">
                <a:latin typeface="Bahnschrift Light" panose="020B0502040204020203" pitchFamily="34" charset="0"/>
              </a:rPr>
              <a:t>(Bericht zum 1.5-Grad-Ziel </a:t>
            </a:r>
            <a:r>
              <a:rPr lang="de-CH" sz="1100" u="sng" dirty="0">
                <a:latin typeface="Bahnschrift Light" panose="020B0502040204020203" pitchFamily="34" charset="0"/>
                <a:hlinkClick r:id="rId3"/>
              </a:rPr>
              <a:t>Englisch</a:t>
            </a:r>
            <a:r>
              <a:rPr lang="de-CH" sz="1100" dirty="0">
                <a:latin typeface="Bahnschrift Light" panose="020B0502040204020203" pitchFamily="34" charset="0"/>
              </a:rPr>
              <a:t>, </a:t>
            </a:r>
            <a:r>
              <a:rPr lang="de-CH" sz="1100" u="sng" dirty="0">
                <a:latin typeface="Bahnschrift Light" panose="020B0502040204020203" pitchFamily="34" charset="0"/>
                <a:hlinkClick r:id="rId4"/>
              </a:rPr>
              <a:t>Hauptaussagen auf Deutsch</a:t>
            </a:r>
            <a:r>
              <a:rPr lang="de-CH" sz="1100" dirty="0">
                <a:latin typeface="Bahnschrift Light" panose="020B0502040204020203" pitchFamily="34" charset="0"/>
              </a:rPr>
              <a:t>). </a:t>
            </a:r>
          </a:p>
          <a:p>
            <a:pPr>
              <a:lnSpc>
                <a:spcPct val="100000"/>
              </a:lnSpc>
            </a:pPr>
            <a:endParaRPr lang="de-CH" sz="4000" dirty="0">
              <a:solidFill>
                <a:srgbClr val="339933"/>
              </a:solidFill>
              <a:latin typeface="Bahnschrift" panose="020B0502040204020203" pitchFamily="34" charset="0"/>
              <a:cs typeface="GT Eesti Text Light"/>
            </a:endParaRPr>
          </a:p>
        </p:txBody>
      </p:sp>
    </p:spTree>
    <p:extLst>
      <p:ext uri="{BB962C8B-B14F-4D97-AF65-F5344CB8AC3E}">
        <p14:creationId xmlns:p14="http://schemas.microsoft.com/office/powerpoint/2010/main" val="16570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6">
            <a:extLst>
              <a:ext uri="{FF2B5EF4-FFF2-40B4-BE49-F238E27FC236}">
                <a16:creationId xmlns="" xmlns:a16="http://schemas.microsoft.com/office/drawing/2014/main" id="{02BA93D5-29D2-4F73-8FE7-F001A65EBD84}"/>
              </a:ext>
            </a:extLst>
          </p:cNvPr>
          <p:cNvSpPr txBox="1">
            <a:spLocks noGrp="1"/>
          </p:cNvSpPr>
          <p:nvPr>
            <p:ph type="title"/>
          </p:nvPr>
        </p:nvSpPr>
        <p:spPr>
          <a:xfrm>
            <a:off x="633311" y="93142"/>
            <a:ext cx="7886700" cy="521384"/>
          </a:xfrm>
          <a:prstGeom prst="rect">
            <a:avLst/>
          </a:prstGeom>
          <a:noFill/>
          <a:ln w="12600">
            <a:noFill/>
          </a:ln>
        </p:spPr>
        <p:txBody>
          <a:bodyPr lIns="0" tIns="0" rIns="0" bIns="0" anchor="ctr" anchorCtr="1"/>
          <a:lstStyle/>
          <a:p>
            <a:pPr>
              <a:lnSpc>
                <a:spcPct val="100000"/>
              </a:lnSpc>
            </a:pPr>
            <a:r>
              <a:rPr lang="de-CH" sz="3300" b="1" spc="-1" dirty="0" smtClean="0">
                <a:solidFill>
                  <a:srgbClr val="000000"/>
                </a:solidFill>
                <a:uFill>
                  <a:solidFill>
                    <a:srgbClr val="FFFFFF"/>
                  </a:solidFill>
                </a:uFill>
                <a:cs typeface="Calibri" panose="020F0502020204030204" pitchFamily="34" charset="0"/>
              </a:rPr>
              <a:t>Was </a:t>
            </a:r>
            <a:r>
              <a:rPr lang="de-CH" sz="3300" b="1" spc="-1" dirty="0" err="1" smtClean="0">
                <a:solidFill>
                  <a:srgbClr val="000000"/>
                </a:solidFill>
                <a:uFill>
                  <a:solidFill>
                    <a:srgbClr val="FFFFFF"/>
                  </a:solidFill>
                </a:uFill>
                <a:cs typeface="Calibri" panose="020F0502020204030204" pitchFamily="34" charset="0"/>
              </a:rPr>
              <a:t>brauchts</a:t>
            </a:r>
            <a:r>
              <a:rPr lang="de-CH" sz="3300" b="1" spc="-1" dirty="0" smtClean="0">
                <a:solidFill>
                  <a:srgbClr val="000000"/>
                </a:solidFill>
                <a:uFill>
                  <a:solidFill>
                    <a:srgbClr val="FFFFFF"/>
                  </a:solidFill>
                </a:uFill>
                <a:cs typeface="Calibri" panose="020F0502020204030204" pitchFamily="34" charset="0"/>
              </a:rPr>
              <a:t>?</a:t>
            </a:r>
            <a:endParaRPr lang="de-CH" sz="3300" b="1" spc="-1" dirty="0">
              <a:solidFill>
                <a:srgbClr val="000000"/>
              </a:solidFill>
              <a:uFill>
                <a:solidFill>
                  <a:srgbClr val="FFFFFF"/>
                </a:solidFill>
              </a:uFill>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473"/>
          <a:stretch/>
        </p:blipFill>
        <p:spPr>
          <a:xfrm>
            <a:off x="395536" y="1059582"/>
            <a:ext cx="8154601" cy="4104456"/>
          </a:xfrm>
          <a:prstGeom prst="rect">
            <a:avLst/>
          </a:prstGeom>
        </p:spPr>
      </p:pic>
      <p:sp>
        <p:nvSpPr>
          <p:cNvPr id="3" name="Rectangle 2"/>
          <p:cNvSpPr/>
          <p:nvPr/>
        </p:nvSpPr>
        <p:spPr>
          <a:xfrm>
            <a:off x="6714543" y="1347614"/>
            <a:ext cx="1889905" cy="3312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tangle 9"/>
          <p:cNvSpPr/>
          <p:nvPr/>
        </p:nvSpPr>
        <p:spPr>
          <a:xfrm>
            <a:off x="2582931" y="1059582"/>
            <a:ext cx="5805493"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121238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211710"/>
            <a:ext cx="7848872" cy="2232248"/>
          </a:xfrm>
        </p:spPr>
        <p:txBody>
          <a:bodyPr>
            <a:normAutofit fontScale="90000"/>
          </a:bodyPr>
          <a:lstStyle/>
          <a:p>
            <a:r>
              <a:rPr lang="de-CH" sz="3600" dirty="0" smtClean="0"/>
              <a:t>Teil 1 </a:t>
            </a:r>
            <a:r>
              <a:rPr lang="de-CH" dirty="0" smtClean="0"/>
              <a:t/>
            </a:r>
            <a:br>
              <a:rPr lang="de-CH" dirty="0" smtClean="0"/>
            </a:br>
            <a:r>
              <a:rPr lang="de-CH" dirty="0" smtClean="0"/>
              <a:t>Wo stehen wir?</a:t>
            </a:r>
            <a:br>
              <a:rPr lang="de-CH" dirty="0" smtClean="0"/>
            </a:br>
            <a:r>
              <a:rPr lang="de-CH" dirty="0"/>
              <a:t/>
            </a:r>
            <a:br>
              <a:rPr lang="de-CH" dirty="0"/>
            </a:br>
            <a:r>
              <a:rPr lang="de-CH" sz="1800" dirty="0" smtClean="0"/>
              <a:t>Teil 2</a:t>
            </a:r>
            <a:br>
              <a:rPr lang="de-CH" sz="1800" dirty="0" smtClean="0"/>
            </a:br>
            <a:r>
              <a:rPr lang="de-CH" sz="1800" dirty="0" smtClean="0"/>
              <a:t>Unverpackt oder </a:t>
            </a:r>
            <a:r>
              <a:rPr lang="de-CH" sz="1800" dirty="0" err="1" smtClean="0"/>
              <a:t>Legislaturpaket</a:t>
            </a:r>
            <a:r>
              <a:rPr lang="de-CH" sz="1800" dirty="0" smtClean="0"/>
              <a:t>?</a:t>
            </a:r>
            <a:br>
              <a:rPr lang="de-CH" sz="1800" dirty="0" smtClean="0"/>
            </a:br>
            <a:r>
              <a:rPr lang="de-CH" sz="1800" dirty="0"/>
              <a:t/>
            </a:r>
            <a:br>
              <a:rPr lang="de-CH" sz="1800" dirty="0"/>
            </a:br>
            <a:endParaRPr lang="de-CH" dirty="0">
              <a:solidFill>
                <a:schemeClr val="accent3">
                  <a:lumMod val="75000"/>
                </a:schemeClr>
              </a:solidFill>
            </a:endParaRPr>
          </a:p>
        </p:txBody>
      </p:sp>
      <p:sp>
        <p:nvSpPr>
          <p:cNvPr id="3" name="Subtitle 2"/>
          <p:cNvSpPr>
            <a:spLocks noGrp="1"/>
          </p:cNvSpPr>
          <p:nvPr>
            <p:ph type="subTitle" idx="1"/>
          </p:nvPr>
        </p:nvSpPr>
        <p:spPr>
          <a:xfrm>
            <a:off x="1187624" y="267494"/>
            <a:ext cx="6912768" cy="1080120"/>
          </a:xfrm>
        </p:spPr>
        <p:txBody>
          <a:bodyPr/>
          <a:lstStyle/>
          <a:p>
            <a:r>
              <a:rPr lang="de-CH" dirty="0" smtClean="0">
                <a:solidFill>
                  <a:schemeClr val="tx1"/>
                </a:solidFill>
              </a:rPr>
              <a:t>Eine Übersicht, damit es leichter fällt die Welt ein bisschen zu retten</a:t>
            </a:r>
            <a:endParaRPr lang="de-CH" dirty="0">
              <a:solidFill>
                <a:schemeClr val="tx1"/>
              </a:solidFill>
            </a:endParaRPr>
          </a:p>
        </p:txBody>
      </p:sp>
    </p:spTree>
    <p:extLst>
      <p:ext uri="{BB962C8B-B14F-4D97-AF65-F5344CB8AC3E}">
        <p14:creationId xmlns:p14="http://schemas.microsoft.com/office/powerpoint/2010/main" val="2446797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6">
            <a:extLst>
              <a:ext uri="{FF2B5EF4-FFF2-40B4-BE49-F238E27FC236}">
                <a16:creationId xmlns="" xmlns:a16="http://schemas.microsoft.com/office/drawing/2014/main" id="{02BA93D5-29D2-4F73-8FE7-F001A65EBD84}"/>
              </a:ext>
            </a:extLst>
          </p:cNvPr>
          <p:cNvSpPr txBox="1">
            <a:spLocks noGrp="1"/>
          </p:cNvSpPr>
          <p:nvPr>
            <p:ph type="title"/>
          </p:nvPr>
        </p:nvSpPr>
        <p:spPr>
          <a:xfrm>
            <a:off x="633311" y="93142"/>
            <a:ext cx="7886700" cy="521384"/>
          </a:xfrm>
          <a:prstGeom prst="rect">
            <a:avLst/>
          </a:prstGeom>
          <a:noFill/>
          <a:ln w="12600">
            <a:noFill/>
          </a:ln>
        </p:spPr>
        <p:txBody>
          <a:bodyPr lIns="0" tIns="0" rIns="0" bIns="0" anchor="ctr" anchorCtr="1"/>
          <a:lstStyle/>
          <a:p>
            <a:pPr>
              <a:lnSpc>
                <a:spcPct val="100000"/>
              </a:lnSpc>
            </a:pPr>
            <a:r>
              <a:rPr lang="de-CH" sz="3300" b="1" spc="-1" dirty="0" smtClean="0">
                <a:solidFill>
                  <a:srgbClr val="000000"/>
                </a:solidFill>
                <a:uFill>
                  <a:solidFill>
                    <a:srgbClr val="FFFFFF"/>
                  </a:solidFill>
                </a:uFill>
                <a:cs typeface="Calibri" panose="020F0502020204030204" pitchFamily="34" charset="0"/>
              </a:rPr>
              <a:t>Was </a:t>
            </a:r>
            <a:r>
              <a:rPr lang="de-CH" sz="3300" b="1" spc="-1" dirty="0" err="1" smtClean="0">
                <a:solidFill>
                  <a:srgbClr val="000000"/>
                </a:solidFill>
                <a:uFill>
                  <a:solidFill>
                    <a:srgbClr val="FFFFFF"/>
                  </a:solidFill>
                </a:uFill>
                <a:cs typeface="Calibri" panose="020F0502020204030204" pitchFamily="34" charset="0"/>
              </a:rPr>
              <a:t>brauchts</a:t>
            </a:r>
            <a:r>
              <a:rPr lang="de-CH" sz="3300" b="1" spc="-1" dirty="0" smtClean="0">
                <a:solidFill>
                  <a:srgbClr val="000000"/>
                </a:solidFill>
                <a:uFill>
                  <a:solidFill>
                    <a:srgbClr val="FFFFFF"/>
                  </a:solidFill>
                </a:uFill>
                <a:cs typeface="Calibri" panose="020F0502020204030204" pitchFamily="34" charset="0"/>
              </a:rPr>
              <a:t>?</a:t>
            </a:r>
            <a:endParaRPr lang="de-CH" sz="3300" b="1" spc="-1" dirty="0">
              <a:solidFill>
                <a:srgbClr val="000000"/>
              </a:solidFill>
              <a:uFill>
                <a:solidFill>
                  <a:srgbClr val="FFFFFF"/>
                </a:solidFill>
              </a:uFill>
              <a:cs typeface="Calibri" panose="020F050202020403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8393"/>
          <a:stretch/>
        </p:blipFill>
        <p:spPr>
          <a:xfrm>
            <a:off x="395536" y="1010652"/>
            <a:ext cx="8154601" cy="4153385"/>
          </a:xfrm>
          <a:prstGeom prst="rect">
            <a:avLst/>
          </a:prstGeom>
        </p:spPr>
      </p:pic>
    </p:spTree>
    <p:extLst>
      <p:ext uri="{BB962C8B-B14F-4D97-AF65-F5344CB8AC3E}">
        <p14:creationId xmlns:p14="http://schemas.microsoft.com/office/powerpoint/2010/main" val="1514228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sp>
        <p:nvSpPr>
          <p:cNvPr id="3" name="Content Placeholder 2"/>
          <p:cNvSpPr>
            <a:spLocks noGrp="1"/>
          </p:cNvSpPr>
          <p:nvPr>
            <p:ph idx="1"/>
          </p:nvPr>
        </p:nvSpPr>
        <p:spPr/>
        <p:txBody>
          <a:bodyPr/>
          <a:lstStyle/>
          <a:p>
            <a:endParaRPr lang="de-CH"/>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5696" y="0"/>
            <a:ext cx="5816600" cy="4965700"/>
          </a:xfrm>
          <a:prstGeom prst="rect">
            <a:avLst/>
          </a:prstGeom>
        </p:spPr>
      </p:pic>
      <p:sp>
        <p:nvSpPr>
          <p:cNvPr id="5" name="Content Placeholder 2"/>
          <p:cNvSpPr txBox="1">
            <a:spLocks/>
          </p:cNvSpPr>
          <p:nvPr/>
        </p:nvSpPr>
        <p:spPr>
          <a:xfrm>
            <a:off x="395536" y="1707654"/>
            <a:ext cx="8064896" cy="1714221"/>
          </a:xfrm>
          <a:prstGeom prst="rect">
            <a:avLst/>
          </a:prstGeom>
          <a:solidFill>
            <a:schemeClr val="bg1"/>
          </a:solidFill>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CH" sz="4800" dirty="0" smtClean="0">
                <a:latin typeface="Bahnschrift SemiBold" panose="020B0502040204020203" pitchFamily="34" charset="0"/>
              </a:rPr>
              <a:t>Warum wird nicht dezidierter gehandelt?</a:t>
            </a:r>
            <a:endParaRPr lang="de-CH" sz="4800" dirty="0"/>
          </a:p>
        </p:txBody>
      </p:sp>
    </p:spTree>
    <p:extLst>
      <p:ext uri="{BB962C8B-B14F-4D97-AF65-F5344CB8AC3E}">
        <p14:creationId xmlns:p14="http://schemas.microsoft.com/office/powerpoint/2010/main" val="116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3874" y="742531"/>
            <a:ext cx="4752528" cy="3442413"/>
          </a:xfrm>
        </p:spPr>
        <p:txBody>
          <a:bodyPr>
            <a:normAutofit fontScale="85000" lnSpcReduction="20000"/>
          </a:bodyPr>
          <a:lstStyle/>
          <a:p>
            <a:pPr marL="685800" indent="-685800">
              <a:buFont typeface="Wingdings"/>
              <a:buChar char="à"/>
            </a:pPr>
            <a:r>
              <a:rPr lang="de-CH" sz="6200" dirty="0" smtClean="0">
                <a:latin typeface="Bahnschrift SemiBold" panose="020B0502040204020203" pitchFamily="34" charset="0"/>
              </a:rPr>
              <a:t>Verursacher sind nicht die Opfer.</a:t>
            </a:r>
          </a:p>
          <a:p>
            <a:pPr marL="685800" indent="-685800">
              <a:buFont typeface="Wingdings"/>
              <a:buChar char="à"/>
            </a:pPr>
            <a:endParaRPr lang="de-CH" sz="5100" dirty="0">
              <a:solidFill>
                <a:srgbClr val="FDB003"/>
              </a:solidFill>
              <a:latin typeface="Bahnschrift SemiBold" panose="020B0502040204020203" pitchFamily="34" charset="0"/>
            </a:endParaRPr>
          </a:p>
          <a:p>
            <a:r>
              <a:rPr lang="de-CH" sz="3800" dirty="0" smtClean="0">
                <a:latin typeface="Bahnschrift SemiBold" panose="020B0502040204020203" pitchFamily="34" charset="0"/>
              </a:rPr>
              <a:t>  Ein Beispiel:</a:t>
            </a:r>
            <a:endParaRPr lang="de-CH" sz="5100" dirty="0" smtClean="0">
              <a:latin typeface="Bahnschrift SemiBold" panose="020B0502040204020203" pitchFamily="34" charset="0"/>
            </a:endParaRPr>
          </a:p>
          <a:p>
            <a:endParaRPr lang="de-CH" sz="1400" dirty="0" smtClean="0">
              <a:solidFill>
                <a:srgbClr val="C00000"/>
              </a:solidFill>
              <a:latin typeface="Bahnschrift SemiBold" panose="020B0502040204020203" pitchFamily="34" charset="0"/>
            </a:endParaRPr>
          </a:p>
          <a:p>
            <a:pPr marL="457200" indent="-457200">
              <a:buFont typeface="Arial" panose="020B0604020202020204" pitchFamily="34" charset="0"/>
              <a:buChar char="•"/>
            </a:pPr>
            <a:endParaRPr lang="de-CH" sz="1200" dirty="0"/>
          </a:p>
          <a:p>
            <a:endParaRPr lang="de-CH" sz="1900" dirty="0"/>
          </a:p>
          <a:p>
            <a:endParaRPr lang="de-CH" sz="5100" dirty="0"/>
          </a:p>
        </p:txBody>
      </p:sp>
      <p:pic>
        <p:nvPicPr>
          <p:cNvPr id="28676" name="Picture 4" descr="Establishing an AEPF Climate Justice Working Group - AEPF | Asia Europe  People's Forum AEP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7437" y="699542"/>
            <a:ext cx="3936437"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537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664"/>
            <a:ext cx="8229600" cy="857250"/>
          </a:xfrm>
        </p:spPr>
        <p:txBody>
          <a:bodyPr/>
          <a:lstStyle/>
          <a:p>
            <a:r>
              <a:rPr lang="de-CH" dirty="0" smtClean="0"/>
              <a:t>Die Verursacher</a:t>
            </a:r>
            <a:endParaRPr lang="de-CH"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5656" y="846938"/>
            <a:ext cx="6552729" cy="4225254"/>
          </a:xfrm>
          <a:prstGeom prst="rect">
            <a:avLst/>
          </a:prstGeom>
        </p:spPr>
      </p:pic>
      <p:sp>
        <p:nvSpPr>
          <p:cNvPr id="7" name="Content Placeholder 2"/>
          <p:cNvSpPr txBox="1">
            <a:spLocks/>
          </p:cNvSpPr>
          <p:nvPr/>
        </p:nvSpPr>
        <p:spPr>
          <a:xfrm>
            <a:off x="8244407" y="4659982"/>
            <a:ext cx="651287" cy="360040"/>
          </a:xfrm>
          <a:prstGeom prst="rect">
            <a:avLst/>
          </a:prstGeom>
          <a:solidFill>
            <a:schemeClr val="bg1"/>
          </a:solidFill>
        </p:spPr>
        <p:txBody>
          <a:bodyPr vert="horz" lIns="91440" tIns="45720" rIns="91440" bIns="45720" rtlCol="0">
            <a:normAutofit fontScale="625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spcBef>
                <a:spcPts val="0"/>
              </a:spcBef>
            </a:pPr>
            <a:endParaRPr lang="de-CH" sz="1100" dirty="0" smtClean="0"/>
          </a:p>
          <a:p>
            <a:pPr algn="r">
              <a:spcBef>
                <a:spcPts val="0"/>
              </a:spcBef>
            </a:pPr>
            <a:endParaRPr lang="de-CH" sz="1100" dirty="0"/>
          </a:p>
          <a:p>
            <a:pPr algn="r">
              <a:spcBef>
                <a:spcPts val="0"/>
              </a:spcBef>
            </a:pPr>
            <a:r>
              <a:rPr lang="de-CH" sz="1100" dirty="0" smtClean="0"/>
              <a:t>(</a:t>
            </a:r>
            <a:r>
              <a:rPr lang="de-CH" sz="1100" dirty="0"/>
              <a:t>Quelle: </a:t>
            </a:r>
            <a:r>
              <a:rPr lang="de-CH" sz="1100" u="sng" dirty="0">
                <a:hlinkClick r:id="rId4"/>
              </a:rPr>
              <a:t>SEI</a:t>
            </a:r>
            <a:r>
              <a:rPr lang="de-CH" sz="1100" dirty="0"/>
              <a:t>)</a:t>
            </a:r>
          </a:p>
          <a:p>
            <a:pPr>
              <a:spcBef>
                <a:spcPts val="0"/>
              </a:spcBef>
            </a:pPr>
            <a:endParaRPr lang="de-CH" dirty="0"/>
          </a:p>
        </p:txBody>
      </p:sp>
      <p:sp>
        <p:nvSpPr>
          <p:cNvPr id="3" name="Rectangle 2"/>
          <p:cNvSpPr/>
          <p:nvPr/>
        </p:nvSpPr>
        <p:spPr>
          <a:xfrm>
            <a:off x="6228184" y="846938"/>
            <a:ext cx="2016223" cy="3164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TextBox 3"/>
          <p:cNvSpPr txBox="1"/>
          <p:nvPr/>
        </p:nvSpPr>
        <p:spPr>
          <a:xfrm>
            <a:off x="6156176" y="1101367"/>
            <a:ext cx="2706573" cy="1538883"/>
          </a:xfrm>
          <a:prstGeom prst="rect">
            <a:avLst/>
          </a:prstGeom>
          <a:noFill/>
        </p:spPr>
        <p:txBody>
          <a:bodyPr wrap="square" rtlCol="0">
            <a:spAutoFit/>
          </a:bodyPr>
          <a:lstStyle/>
          <a:p>
            <a:r>
              <a:rPr lang="de-CH" sz="4000" dirty="0" smtClean="0">
                <a:latin typeface="Bahnschrift SemiBold" panose="020B0502040204020203" pitchFamily="34" charset="0"/>
              </a:rPr>
              <a:t>…. </a:t>
            </a:r>
            <a:r>
              <a:rPr lang="de-CH" sz="4000" dirty="0">
                <a:latin typeface="Bahnschrift SemiBold" panose="020B0502040204020203" pitchFamily="34" charset="0"/>
              </a:rPr>
              <a:t>s</a:t>
            </a:r>
            <a:r>
              <a:rPr lang="de-CH" sz="4000" dirty="0" smtClean="0">
                <a:latin typeface="Bahnschrift SemiBold" panose="020B0502040204020203" pitchFamily="34" charset="0"/>
              </a:rPr>
              <a:t>ind wir</a:t>
            </a:r>
          </a:p>
          <a:p>
            <a:endParaRPr lang="de-CH" dirty="0" smtClean="0">
              <a:latin typeface="Bahnschrift SemiBold" panose="020B0502040204020203" pitchFamily="34" charset="0"/>
            </a:endParaRPr>
          </a:p>
          <a:p>
            <a:r>
              <a:rPr lang="de-CH" dirty="0" smtClean="0">
                <a:latin typeface="Bahnschrift SemiBold" panose="020B0502040204020203" pitchFamily="34" charset="0"/>
              </a:rPr>
              <a:t>(Pro Person: 12-14 tonnen CO2e / Jahr)</a:t>
            </a:r>
            <a:endParaRPr lang="de-CH" dirty="0">
              <a:latin typeface="Bahnschrift SemiBold" panose="020B0502040204020203" pitchFamily="34" charset="0"/>
            </a:endParaRPr>
          </a:p>
        </p:txBody>
      </p:sp>
    </p:spTree>
    <p:extLst>
      <p:ext uri="{BB962C8B-B14F-4D97-AF65-F5344CB8AC3E}">
        <p14:creationId xmlns:p14="http://schemas.microsoft.com/office/powerpoint/2010/main" val="376762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4469"/>
            <a:ext cx="8229600" cy="831097"/>
          </a:xfrm>
        </p:spPr>
        <p:txBody>
          <a:bodyPr/>
          <a:lstStyle/>
          <a:p>
            <a:r>
              <a:rPr lang="de-CH" dirty="0" smtClean="0"/>
              <a:t>Tödliche Hitzetage 2100</a:t>
            </a:r>
            <a:endParaRPr lang="de-CH" dirty="0"/>
          </a:p>
        </p:txBody>
      </p:sp>
      <p:sp>
        <p:nvSpPr>
          <p:cNvPr id="3" name="Content Placeholder 2"/>
          <p:cNvSpPr>
            <a:spLocks noGrp="1"/>
          </p:cNvSpPr>
          <p:nvPr>
            <p:ph idx="1"/>
          </p:nvPr>
        </p:nvSpPr>
        <p:spPr>
          <a:xfrm>
            <a:off x="493204" y="4780618"/>
            <a:ext cx="8229600" cy="366689"/>
          </a:xfrm>
        </p:spPr>
        <p:txBody>
          <a:bodyPr>
            <a:normAutofit/>
          </a:bodyPr>
          <a:lstStyle/>
          <a:p>
            <a:pPr algn="r"/>
            <a:r>
              <a:rPr lang="de-CH" sz="1400" dirty="0" smtClean="0"/>
              <a:t>Tödliche </a:t>
            </a:r>
            <a:r>
              <a:rPr lang="de-CH" sz="1400" dirty="0"/>
              <a:t>Hitze- und Feuchtigkeitstage pro Jahr bis 2100 </a:t>
            </a:r>
            <a:r>
              <a:rPr lang="de-CH" sz="1400" u="sng" dirty="0">
                <a:hlinkClick r:id="rId3"/>
              </a:rPr>
              <a:t>Moira et al in Nature Climate Change</a:t>
            </a:r>
            <a:r>
              <a:rPr lang="de-CH" sz="1400" u="sng" dirty="0"/>
              <a:t>. </a:t>
            </a:r>
            <a:endParaRPr lang="de-CH" sz="1400" dirty="0"/>
          </a:p>
          <a:p>
            <a:endParaRPr lang="de-CH" dirty="0"/>
          </a:p>
        </p:txBody>
      </p:sp>
      <p:pic>
        <p:nvPicPr>
          <p:cNvPr id="16386" name="Picture 2" descr="http://www.anjakollmuss.com/wp-content/uploads/2020/07/Abb6.p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43608" y="865224"/>
            <a:ext cx="7128792" cy="385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37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95486"/>
            <a:ext cx="7772400" cy="1102519"/>
          </a:xfrm>
        </p:spPr>
        <p:txBody>
          <a:bodyPr>
            <a:noAutofit/>
          </a:bodyPr>
          <a:lstStyle/>
          <a:p>
            <a:r>
              <a:rPr lang="de-CH" sz="3600" dirty="0" smtClean="0"/>
              <a:t>Die Welt von morgen ist </a:t>
            </a:r>
            <a:br>
              <a:rPr lang="de-CH" sz="3600" dirty="0" smtClean="0"/>
            </a:br>
            <a:r>
              <a:rPr lang="de-CH" sz="3600" dirty="0" smtClean="0"/>
              <a:t>(noch teilweise) in unseren Händen</a:t>
            </a:r>
          </a:p>
        </p:txBody>
      </p:sp>
      <p:sp>
        <p:nvSpPr>
          <p:cNvPr id="3" name="Subtitle 2"/>
          <p:cNvSpPr>
            <a:spLocks noGrp="1"/>
          </p:cNvSpPr>
          <p:nvPr>
            <p:ph type="subTitle" idx="1"/>
          </p:nvPr>
        </p:nvSpPr>
        <p:spPr/>
        <p:txBody>
          <a:bodyPr/>
          <a:lstStyle/>
          <a:p>
            <a:endParaRPr lang="de-CH" dirty="0"/>
          </a:p>
        </p:txBody>
      </p:sp>
      <p:pic>
        <p:nvPicPr>
          <p:cNvPr id="4" name="Picture 2" descr="Greta Thunberg, la forza dell'esempio | Energy Cu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43608" y="1418003"/>
            <a:ext cx="7056784" cy="360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614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211710"/>
            <a:ext cx="7848872" cy="2232248"/>
          </a:xfrm>
        </p:spPr>
        <p:txBody>
          <a:bodyPr>
            <a:normAutofit fontScale="90000"/>
          </a:bodyPr>
          <a:lstStyle/>
          <a:p>
            <a:r>
              <a:rPr lang="de-CH" sz="1600" dirty="0" smtClean="0"/>
              <a:t>Teil 1 </a:t>
            </a:r>
            <a:r>
              <a:rPr lang="de-CH" sz="2000" dirty="0" smtClean="0"/>
              <a:t/>
            </a:r>
            <a:br>
              <a:rPr lang="de-CH" sz="2000" dirty="0" smtClean="0"/>
            </a:br>
            <a:r>
              <a:rPr lang="de-CH" sz="2000" dirty="0" smtClean="0"/>
              <a:t>Wo stehen wir?</a:t>
            </a:r>
            <a:br>
              <a:rPr lang="de-CH" sz="2000" dirty="0" smtClean="0"/>
            </a:br>
            <a:r>
              <a:rPr lang="de-CH" dirty="0" smtClean="0"/>
              <a:t/>
            </a:r>
            <a:br>
              <a:rPr lang="de-CH" dirty="0" smtClean="0"/>
            </a:br>
            <a:r>
              <a:rPr lang="de-CH" dirty="0" smtClean="0"/>
              <a:t>Teil </a:t>
            </a:r>
            <a:r>
              <a:rPr lang="de-CH" dirty="0"/>
              <a:t>2</a:t>
            </a:r>
            <a:br>
              <a:rPr lang="de-CH" dirty="0"/>
            </a:br>
            <a:r>
              <a:rPr lang="de-CH" dirty="0"/>
              <a:t>Unverpackt oder </a:t>
            </a:r>
            <a:r>
              <a:rPr lang="de-CH" dirty="0" err="1" smtClean="0"/>
              <a:t>Legislaturpaket</a:t>
            </a:r>
            <a:r>
              <a:rPr lang="de-CH" dirty="0" smtClean="0"/>
              <a:t>?</a:t>
            </a:r>
            <a:r>
              <a:rPr lang="de-CH" sz="1800" dirty="0" smtClean="0"/>
              <a:t/>
            </a:r>
            <a:br>
              <a:rPr lang="de-CH" sz="1800" dirty="0" smtClean="0"/>
            </a:br>
            <a:endParaRPr lang="de-CH" dirty="0"/>
          </a:p>
        </p:txBody>
      </p:sp>
      <p:sp>
        <p:nvSpPr>
          <p:cNvPr id="3" name="Subtitle 2"/>
          <p:cNvSpPr>
            <a:spLocks noGrp="1"/>
          </p:cNvSpPr>
          <p:nvPr>
            <p:ph type="subTitle" idx="1"/>
          </p:nvPr>
        </p:nvSpPr>
        <p:spPr>
          <a:xfrm>
            <a:off x="1187624" y="267494"/>
            <a:ext cx="6912768" cy="1080120"/>
          </a:xfrm>
        </p:spPr>
        <p:txBody>
          <a:bodyPr/>
          <a:lstStyle/>
          <a:p>
            <a:pPr>
              <a:spcBef>
                <a:spcPts val="400"/>
              </a:spcBef>
            </a:pPr>
            <a:r>
              <a:rPr lang="de-CH" dirty="0">
                <a:solidFill>
                  <a:schemeClr val="tx1"/>
                </a:solidFill>
              </a:rPr>
              <a:t>Wie verändern wir die Welt?</a:t>
            </a:r>
          </a:p>
        </p:txBody>
      </p:sp>
    </p:spTree>
    <p:extLst>
      <p:ext uri="{BB962C8B-B14F-4D97-AF65-F5344CB8AC3E}">
        <p14:creationId xmlns:p14="http://schemas.microsoft.com/office/powerpoint/2010/main" val="1115402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40"/>
            <a:ext cx="8229600" cy="857250"/>
          </a:xfrm>
        </p:spPr>
        <p:txBody>
          <a:bodyPr>
            <a:normAutofit fontScale="90000"/>
          </a:bodyPr>
          <a:lstStyle/>
          <a:p>
            <a:r>
              <a:rPr lang="de-CH" sz="6000" dirty="0" smtClean="0"/>
              <a:t>Grösste Handlungs-Hebel </a:t>
            </a:r>
            <a:r>
              <a:rPr lang="de-CH" dirty="0" smtClean="0"/>
              <a:t/>
            </a:r>
            <a:br>
              <a:rPr lang="de-CH" dirty="0" smtClean="0"/>
            </a:br>
            <a:r>
              <a:rPr lang="de-CH" sz="3600" dirty="0" smtClean="0"/>
              <a:t>als </a:t>
            </a:r>
            <a:r>
              <a:rPr lang="de-CH" sz="3600" dirty="0" err="1" smtClean="0"/>
              <a:t>Bürger:innen</a:t>
            </a:r>
            <a:r>
              <a:rPr lang="de-CH" sz="3600" dirty="0" smtClean="0"/>
              <a:t> und </a:t>
            </a:r>
            <a:r>
              <a:rPr lang="de-CH" sz="3600" dirty="0" err="1" smtClean="0"/>
              <a:t>Konsument:innen</a:t>
            </a:r>
            <a:endParaRPr lang="de-CH" dirty="0"/>
          </a:p>
        </p:txBody>
      </p:sp>
      <p:sp>
        <p:nvSpPr>
          <p:cNvPr id="3" name="Content Placeholder 2"/>
          <p:cNvSpPr>
            <a:spLocks noGrp="1"/>
          </p:cNvSpPr>
          <p:nvPr>
            <p:ph idx="1"/>
          </p:nvPr>
        </p:nvSpPr>
        <p:spPr>
          <a:xfrm>
            <a:off x="1763688" y="1563638"/>
            <a:ext cx="6120680" cy="3466480"/>
          </a:xfrm>
          <a:solidFill>
            <a:schemeClr val="bg1"/>
          </a:solidFill>
        </p:spPr>
        <p:txBody>
          <a:bodyPr>
            <a:normAutofit fontScale="92500" lnSpcReduction="10000"/>
          </a:bodyPr>
          <a:lstStyle/>
          <a:p>
            <a:pPr marL="914400" indent="-914400">
              <a:buFont typeface="+mj-lt"/>
              <a:buAutoNum type="arabicPeriod"/>
            </a:pPr>
            <a:r>
              <a:rPr lang="de-CH" sz="5200" dirty="0" smtClean="0">
                <a:latin typeface="Bahnschrift SemiBold" panose="020B0502040204020203" pitchFamily="34" charset="0"/>
              </a:rPr>
              <a:t>Geld</a:t>
            </a:r>
            <a:endParaRPr lang="de-CH" sz="5200" dirty="0">
              <a:latin typeface="Bahnschrift SemiBold" panose="020B0502040204020203" pitchFamily="34" charset="0"/>
            </a:endParaRPr>
          </a:p>
          <a:p>
            <a:pPr marL="914400" indent="-914400">
              <a:buFont typeface="+mj-lt"/>
              <a:buAutoNum type="arabicPeriod"/>
            </a:pPr>
            <a:r>
              <a:rPr lang="de-CH" sz="4800" dirty="0" smtClean="0">
                <a:latin typeface="Bahnschrift SemiBold" panose="020B0502040204020203" pitchFamily="34" charset="0"/>
              </a:rPr>
              <a:t>Politik &amp; Justiz</a:t>
            </a:r>
            <a:endParaRPr lang="de-CH" sz="5200" dirty="0" smtClean="0">
              <a:latin typeface="Bahnschrift SemiBold" panose="020B0502040204020203" pitchFamily="34" charset="0"/>
            </a:endParaRPr>
          </a:p>
          <a:p>
            <a:pPr marL="896938" indent="-896938">
              <a:buFont typeface="+mj-lt"/>
              <a:buAutoNum type="arabicPeriod"/>
            </a:pPr>
            <a:r>
              <a:rPr lang="de-CH" sz="3500" dirty="0" smtClean="0">
                <a:latin typeface="Bahnschrift SemiBold" panose="020B0502040204020203" pitchFamily="34" charset="0"/>
              </a:rPr>
              <a:t>Lebensstil</a:t>
            </a:r>
          </a:p>
          <a:p>
            <a:pPr algn="ctr"/>
            <a:endParaRPr lang="de-CH" sz="2200" dirty="0" smtClean="0">
              <a:latin typeface="Bahnschrift SemiBold" panose="020B0502040204020203" pitchFamily="34" charset="0"/>
            </a:endParaRPr>
          </a:p>
          <a:p>
            <a:r>
              <a:rPr lang="de-CH" sz="3000" dirty="0">
                <a:solidFill>
                  <a:srgbClr val="339933"/>
                </a:solidFill>
                <a:latin typeface="Bahnschrift SemiBold" panose="020B0502040204020203" pitchFamily="34" charset="0"/>
              </a:rPr>
              <a:t>Es braucht </a:t>
            </a:r>
            <a:r>
              <a:rPr lang="de-CH" sz="3000" dirty="0" smtClean="0">
                <a:solidFill>
                  <a:srgbClr val="339933"/>
                </a:solidFill>
                <a:latin typeface="Bahnschrift SemiBold" panose="020B0502040204020203" pitchFamily="34" charset="0"/>
              </a:rPr>
              <a:t>Alles! </a:t>
            </a:r>
            <a:br>
              <a:rPr lang="de-CH" sz="3000" dirty="0" smtClean="0">
                <a:solidFill>
                  <a:srgbClr val="339933"/>
                </a:solidFill>
                <a:latin typeface="Bahnschrift SemiBold" panose="020B0502040204020203" pitchFamily="34" charset="0"/>
              </a:rPr>
            </a:br>
            <a:r>
              <a:rPr lang="de-CH" sz="3000" dirty="0" smtClean="0">
                <a:solidFill>
                  <a:srgbClr val="339933"/>
                </a:solidFill>
                <a:latin typeface="Bahnschrift SemiBold" panose="020B0502040204020203" pitchFamily="34" charset="0"/>
              </a:rPr>
              <a:t>(aber nicht alles bringt gleich viel) </a:t>
            </a:r>
            <a:endParaRPr lang="de-CH" sz="3000" dirty="0">
              <a:solidFill>
                <a:srgbClr val="339933"/>
              </a:solidFill>
              <a:latin typeface="Bahnschrift SemiBold" panose="020B0502040204020203" pitchFamily="34" charset="0"/>
            </a:endParaRPr>
          </a:p>
          <a:p>
            <a:endParaRPr lang="de-CH" dirty="0"/>
          </a:p>
        </p:txBody>
      </p:sp>
    </p:spTree>
    <p:extLst>
      <p:ext uri="{BB962C8B-B14F-4D97-AF65-F5344CB8AC3E}">
        <p14:creationId xmlns:p14="http://schemas.microsoft.com/office/powerpoint/2010/main" val="401818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9502"/>
            <a:ext cx="8229600" cy="857250"/>
          </a:xfrm>
        </p:spPr>
        <p:txBody>
          <a:bodyPr>
            <a:noAutofit/>
          </a:bodyPr>
          <a:lstStyle/>
          <a:p>
            <a:r>
              <a:rPr lang="de-CH" sz="6600" dirty="0" smtClean="0"/>
              <a:t>Geld</a:t>
            </a:r>
            <a:endParaRPr lang="de-CH" sz="6600" dirty="0"/>
          </a:p>
        </p:txBody>
      </p:sp>
      <p:sp>
        <p:nvSpPr>
          <p:cNvPr id="3" name="Content Placeholder 2"/>
          <p:cNvSpPr>
            <a:spLocks noGrp="1"/>
          </p:cNvSpPr>
          <p:nvPr>
            <p:ph idx="1"/>
          </p:nvPr>
        </p:nvSpPr>
        <p:spPr>
          <a:xfrm>
            <a:off x="3707904" y="1563638"/>
            <a:ext cx="3168352" cy="3394472"/>
          </a:xfrm>
        </p:spPr>
        <p:txBody>
          <a:bodyPr>
            <a:normAutofit/>
          </a:bodyPr>
          <a:lstStyle/>
          <a:p>
            <a:pPr marL="571500" indent="-571500">
              <a:buFont typeface="Arial" panose="020B0604020202020204" pitchFamily="34" charset="0"/>
              <a:buChar char="•"/>
            </a:pPr>
            <a:r>
              <a:rPr lang="de-CH" sz="3600" dirty="0" smtClean="0"/>
              <a:t>Spenden</a:t>
            </a:r>
          </a:p>
          <a:p>
            <a:pPr marL="571500" indent="-571500">
              <a:buFont typeface="Arial" panose="020B0604020202020204" pitchFamily="34" charset="0"/>
              <a:buChar char="•"/>
            </a:pPr>
            <a:r>
              <a:rPr lang="de-CH" sz="3600" dirty="0" smtClean="0"/>
              <a:t>Investieren</a:t>
            </a:r>
          </a:p>
          <a:p>
            <a:pPr marL="571500" indent="-571500">
              <a:buFont typeface="Arial" panose="020B0604020202020204" pitchFamily="34" charset="0"/>
              <a:buChar char="•"/>
            </a:pPr>
            <a:r>
              <a:rPr lang="de-CH" sz="3600" dirty="0" smtClean="0"/>
              <a:t>Engagieren</a:t>
            </a:r>
            <a:endParaRPr lang="de-CH" sz="3600" dirty="0"/>
          </a:p>
        </p:txBody>
      </p:sp>
      <p:pic>
        <p:nvPicPr>
          <p:cNvPr id="5" name="Picture 2" descr="Nationalbank - Ab Mai kann man nicht mehr mit den alten Banknoten bezahlen"/>
          <p:cNvPicPr>
            <a:picLocks noChangeAspect="1" noChangeArrowheads="1"/>
          </p:cNvPicPr>
          <p:nvPr/>
        </p:nvPicPr>
        <p:blipFill rotWithShape="1">
          <a:blip r:embed="rId2">
            <a:extLst>
              <a:ext uri="{28A0092B-C50C-407E-A947-70E740481C1C}">
                <a14:useLocalDpi xmlns:a14="http://schemas.microsoft.com/office/drawing/2010/main" val="0"/>
              </a:ext>
            </a:extLst>
          </a:blip>
          <a:srcRect t="3022" b="20082"/>
          <a:stretch/>
        </p:blipFill>
        <p:spPr bwMode="auto">
          <a:xfrm rot="5400000">
            <a:off x="-1250830" y="1225208"/>
            <a:ext cx="5202429" cy="266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488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chweizerische Nationalbank (SNB) - Fotos 1000-Franken-Note"/>
          <p:cNvPicPr>
            <a:picLocks noChangeAspect="1" noChangeArrowheads="1"/>
          </p:cNvPicPr>
          <p:nvPr/>
        </p:nvPicPr>
        <p:blipFill rotWithShape="1">
          <a:blip r:embed="rId2">
            <a:extLst>
              <a:ext uri="{28A0092B-C50C-407E-A947-70E740481C1C}">
                <a14:useLocalDpi xmlns:a14="http://schemas.microsoft.com/office/drawing/2010/main" val="0"/>
              </a:ext>
            </a:extLst>
          </a:blip>
          <a:srcRect l="35776" t="13170" r="34949" b="22037"/>
          <a:stretch/>
        </p:blipFill>
        <p:spPr bwMode="auto">
          <a:xfrm>
            <a:off x="26650" y="195486"/>
            <a:ext cx="2905572" cy="49186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CH" dirty="0" smtClean="0"/>
              <a:t>       Geld spenden</a:t>
            </a:r>
            <a:endParaRPr lang="de-CH" dirty="0"/>
          </a:p>
        </p:txBody>
      </p:sp>
      <p:sp>
        <p:nvSpPr>
          <p:cNvPr id="3" name="Content Placeholder 2"/>
          <p:cNvSpPr>
            <a:spLocks noGrp="1"/>
          </p:cNvSpPr>
          <p:nvPr>
            <p:ph idx="1"/>
          </p:nvPr>
        </p:nvSpPr>
        <p:spPr>
          <a:xfrm>
            <a:off x="3419872" y="1225738"/>
            <a:ext cx="5472608" cy="3722276"/>
          </a:xfrm>
        </p:spPr>
        <p:txBody>
          <a:bodyPr>
            <a:normAutofit fontScale="77500" lnSpcReduction="20000"/>
          </a:bodyPr>
          <a:lstStyle/>
          <a:p>
            <a:r>
              <a:rPr lang="de-CH" dirty="0" smtClean="0">
                <a:latin typeface="Bahnschrift SemiBold" panose="020B0502040204020203" pitchFamily="34" charset="0"/>
              </a:rPr>
              <a:t>An </a:t>
            </a:r>
            <a:r>
              <a:rPr lang="de-CH" dirty="0">
                <a:latin typeface="Bahnschrift SemiBold" panose="020B0502040204020203" pitchFamily="34" charset="0"/>
              </a:rPr>
              <a:t>wen?</a:t>
            </a:r>
          </a:p>
          <a:p>
            <a:pPr marL="457200" indent="-457200">
              <a:buFont typeface="Arial" panose="020B0604020202020204" pitchFamily="34" charset="0"/>
              <a:buChar char="•"/>
            </a:pPr>
            <a:r>
              <a:rPr lang="de-CH" u="sng" dirty="0"/>
              <a:t>Für politischen Veränderungen </a:t>
            </a:r>
            <a:r>
              <a:rPr lang="de-CH" dirty="0"/>
              <a:t>z.B. </a:t>
            </a:r>
            <a:r>
              <a:rPr lang="de-CH" dirty="0" smtClean="0"/>
              <a:t>Verein für Klimaschutz, Klima </a:t>
            </a:r>
            <a:r>
              <a:rPr lang="de-CH" dirty="0"/>
              <a:t>Allianz, WWF, Public Eye, Schweizer Energie Stiftung, </a:t>
            </a:r>
            <a:r>
              <a:rPr lang="de-CH" dirty="0" smtClean="0"/>
              <a:t>Greenpeace, VCS </a:t>
            </a:r>
            <a:r>
              <a:rPr lang="de-CH" dirty="0"/>
              <a:t>etc.</a:t>
            </a:r>
          </a:p>
          <a:p>
            <a:pPr marL="457200" indent="-457200">
              <a:buFont typeface="Arial" panose="020B0604020202020204" pitchFamily="34" charset="0"/>
              <a:buChar char="•"/>
            </a:pPr>
            <a:r>
              <a:rPr lang="de-CH" u="sng" dirty="0"/>
              <a:t>Für das Wohl von Betroffenen</a:t>
            </a:r>
            <a:r>
              <a:rPr lang="de-CH" dirty="0"/>
              <a:t>, z.B. MSF, </a:t>
            </a:r>
            <a:r>
              <a:rPr lang="de-CH" dirty="0" err="1"/>
              <a:t>Helvetas</a:t>
            </a:r>
            <a:r>
              <a:rPr lang="de-CH" dirty="0"/>
              <a:t> etc.</a:t>
            </a:r>
          </a:p>
          <a:p>
            <a:endParaRPr lang="de-CH" dirty="0" smtClean="0">
              <a:latin typeface="Bahnschrift SemiBold" panose="020B0502040204020203" pitchFamily="34" charset="0"/>
              <a:hlinkClick r:id="rId3"/>
            </a:endParaRPr>
          </a:p>
          <a:p>
            <a:r>
              <a:rPr lang="de-CH" dirty="0" smtClean="0">
                <a:latin typeface="Bahnschrift SemiBold" panose="020B0502040204020203" pitchFamily="34" charset="0"/>
                <a:hlinkClick r:id="rId3"/>
              </a:rPr>
              <a:t>Wie viel? </a:t>
            </a:r>
            <a:endParaRPr lang="de-CH" dirty="0" smtClean="0">
              <a:latin typeface="Bahnschrift SemiBold" panose="020B0502040204020203" pitchFamily="34" charset="0"/>
            </a:endParaRPr>
          </a:p>
          <a:p>
            <a:pPr marL="457200" indent="-457200">
              <a:buFont typeface="Arial" panose="020B0604020202020204" pitchFamily="34" charset="0"/>
              <a:buChar char="•"/>
            </a:pPr>
            <a:r>
              <a:rPr lang="de-CH" dirty="0" smtClean="0"/>
              <a:t>Merkst du es?</a:t>
            </a:r>
          </a:p>
          <a:p>
            <a:endParaRPr lang="de-CH" dirty="0" smtClean="0">
              <a:latin typeface="Bahnschrift SemiBold" panose="020B0502040204020203" pitchFamily="34" charset="0"/>
            </a:endParaRPr>
          </a:p>
          <a:p>
            <a:endParaRPr lang="de-CH" dirty="0"/>
          </a:p>
        </p:txBody>
      </p:sp>
    </p:spTree>
    <p:extLst>
      <p:ext uri="{BB962C8B-B14F-4D97-AF65-F5344CB8AC3E}">
        <p14:creationId xmlns:p14="http://schemas.microsoft.com/office/powerpoint/2010/main" val="152901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upload.wikimedia.org/wikipedia/commons/e/e1/Earth%27s_City_Lights_by_DMSP%2C_1994-1995_%28large%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2576" y="0"/>
            <a:ext cx="10441160" cy="52205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11560" y="2787774"/>
            <a:ext cx="7772400" cy="1102519"/>
          </a:xfrm>
        </p:spPr>
        <p:txBody>
          <a:bodyPr>
            <a:noAutofit/>
          </a:bodyPr>
          <a:lstStyle/>
          <a:p>
            <a:r>
              <a:rPr lang="de-CH" sz="7200" dirty="0" smtClean="0">
                <a:solidFill>
                  <a:schemeClr val="bg1"/>
                </a:solidFill>
              </a:rPr>
              <a:t>Das Anthropozän</a:t>
            </a:r>
            <a:endParaRPr lang="de-CH" sz="7200" dirty="0">
              <a:solidFill>
                <a:schemeClr val="bg1"/>
              </a:solidFill>
            </a:endParaRPr>
          </a:p>
        </p:txBody>
      </p:sp>
    </p:spTree>
    <p:extLst>
      <p:ext uri="{BB962C8B-B14F-4D97-AF65-F5344CB8AC3E}">
        <p14:creationId xmlns:p14="http://schemas.microsoft.com/office/powerpoint/2010/main" val="77744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       Geld investieren</a:t>
            </a:r>
            <a:endParaRPr lang="de-CH" dirty="0"/>
          </a:p>
        </p:txBody>
      </p:sp>
      <p:sp>
        <p:nvSpPr>
          <p:cNvPr id="3" name="Content Placeholder 2"/>
          <p:cNvSpPr>
            <a:spLocks noGrp="1"/>
          </p:cNvSpPr>
          <p:nvPr>
            <p:ph idx="1"/>
          </p:nvPr>
        </p:nvSpPr>
        <p:spPr>
          <a:xfrm>
            <a:off x="3131840" y="1059582"/>
            <a:ext cx="5544616" cy="3888432"/>
          </a:xfrm>
        </p:spPr>
        <p:txBody>
          <a:bodyPr>
            <a:normAutofit fontScale="70000" lnSpcReduction="20000"/>
          </a:bodyPr>
          <a:lstStyle/>
          <a:p>
            <a:r>
              <a:rPr lang="de-CH" dirty="0"/>
              <a:t>Persönlichen Ersparnisse, Investitionen und </a:t>
            </a:r>
            <a:r>
              <a:rPr lang="de-CH" dirty="0" smtClean="0"/>
              <a:t>Vorsorgegelder </a:t>
            </a:r>
            <a:r>
              <a:rPr lang="de-CH" dirty="0"/>
              <a:t>ökologisch nachhaltig anlegen</a:t>
            </a:r>
            <a:r>
              <a:rPr lang="de-CH" dirty="0" smtClean="0"/>
              <a:t>.</a:t>
            </a:r>
          </a:p>
          <a:p>
            <a:endParaRPr lang="de-CH" dirty="0"/>
          </a:p>
          <a:p>
            <a:r>
              <a:rPr lang="de-CH" dirty="0" smtClean="0"/>
              <a:t>Rating-Plattformen:</a:t>
            </a:r>
            <a:endParaRPr lang="de-CH" dirty="0"/>
          </a:p>
          <a:p>
            <a:pPr marL="457200" indent="-457200">
              <a:buFont typeface="Arial" panose="020B0604020202020204" pitchFamily="34" charset="0"/>
              <a:buChar char="•"/>
            </a:pPr>
            <a:r>
              <a:rPr lang="de-CH" dirty="0">
                <a:hlinkClick r:id="rId3"/>
              </a:rPr>
              <a:t>Cleanvest</a:t>
            </a:r>
            <a:endParaRPr lang="de-CH" dirty="0"/>
          </a:p>
          <a:p>
            <a:pPr marL="457200" indent="-457200">
              <a:buFont typeface="Arial" panose="020B0604020202020204" pitchFamily="34" charset="0"/>
              <a:buChar char="•"/>
            </a:pPr>
            <a:r>
              <a:rPr lang="de-CH" dirty="0">
                <a:hlinkClick r:id="rId4"/>
              </a:rPr>
              <a:t>Mein </a:t>
            </a:r>
            <a:r>
              <a:rPr lang="de-CH" dirty="0" err="1">
                <a:hlinkClick r:id="rId4"/>
              </a:rPr>
              <a:t>Fairmögen</a:t>
            </a:r>
            <a:endParaRPr lang="de-CH" dirty="0"/>
          </a:p>
          <a:p>
            <a:pPr marL="457200" indent="-457200">
              <a:buFont typeface="Arial" panose="020B0604020202020204" pitchFamily="34" charset="0"/>
              <a:buChar char="•"/>
            </a:pPr>
            <a:r>
              <a:rPr lang="de-CH" dirty="0" err="1" smtClean="0">
                <a:hlinkClick r:id="rId5"/>
              </a:rPr>
              <a:t>YourSRI</a:t>
            </a:r>
            <a:endParaRPr lang="de-CH" dirty="0" smtClean="0"/>
          </a:p>
          <a:p>
            <a:pPr marL="457200" indent="-457200">
              <a:buFont typeface="Arial" panose="020B0604020202020204" pitchFamily="34" charset="0"/>
              <a:buChar char="•"/>
            </a:pPr>
            <a:endParaRPr lang="de-CH" dirty="0" smtClean="0"/>
          </a:p>
          <a:p>
            <a:r>
              <a:rPr lang="de-CH" dirty="0" smtClean="0"/>
              <a:t>Beispiel: Investition von 10.000 Euro in Windkraft in Deutschland vermeidet über 10 t CO2 pro Jahr. </a:t>
            </a:r>
            <a:r>
              <a:rPr lang="de-CH" sz="2000" dirty="0" smtClean="0"/>
              <a:t>(</a:t>
            </a:r>
            <a:r>
              <a:rPr lang="de-CH" sz="2000" dirty="0" err="1" smtClean="0">
                <a:hlinkClick r:id="rId6"/>
              </a:rPr>
              <a:t>Öko</a:t>
            </a:r>
            <a:r>
              <a:rPr lang="de-CH" sz="2000" dirty="0" smtClean="0">
                <a:hlinkClick r:id="rId6"/>
              </a:rPr>
              <a:t> Institut</a:t>
            </a:r>
            <a:r>
              <a:rPr lang="de-CH" sz="2000" dirty="0" smtClean="0"/>
              <a:t>)</a:t>
            </a:r>
          </a:p>
          <a:p>
            <a:endParaRPr lang="de-CH" dirty="0" smtClean="0">
              <a:latin typeface="Bahnschrift SemiBold" panose="020B0502040204020203" pitchFamily="34" charset="0"/>
            </a:endParaRPr>
          </a:p>
          <a:p>
            <a:endParaRPr lang="de-CH" dirty="0"/>
          </a:p>
        </p:txBody>
      </p:sp>
      <p:pic>
        <p:nvPicPr>
          <p:cNvPr id="2050" name="Picture 2" descr="Nationalbank - Ab Mai kann man nicht mehr mit den alten Banknoten bezahlen"/>
          <p:cNvPicPr>
            <a:picLocks noChangeAspect="1" noChangeArrowheads="1"/>
          </p:cNvPicPr>
          <p:nvPr/>
        </p:nvPicPr>
        <p:blipFill rotWithShape="1">
          <a:blip r:embed="rId7">
            <a:extLst>
              <a:ext uri="{28A0092B-C50C-407E-A947-70E740481C1C}">
                <a14:useLocalDpi xmlns:a14="http://schemas.microsoft.com/office/drawing/2010/main" val="0"/>
              </a:ext>
            </a:extLst>
          </a:blip>
          <a:srcRect t="3022" b="20082"/>
          <a:stretch/>
        </p:blipFill>
        <p:spPr bwMode="auto">
          <a:xfrm rot="5400000">
            <a:off x="-1275800" y="1208782"/>
            <a:ext cx="5202429" cy="2667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89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05979"/>
            <a:ext cx="8291264" cy="857250"/>
          </a:xfrm>
        </p:spPr>
        <p:txBody>
          <a:bodyPr>
            <a:normAutofit fontScale="90000"/>
          </a:bodyPr>
          <a:lstStyle/>
          <a:p>
            <a:r>
              <a:rPr lang="de-CH" dirty="0" smtClean="0"/>
              <a:t>Engagieren:</a:t>
            </a:r>
            <a:br>
              <a:rPr lang="de-CH" dirty="0" smtClean="0"/>
            </a:br>
            <a:r>
              <a:rPr lang="de-CH" dirty="0" smtClean="0"/>
              <a:t> </a:t>
            </a:r>
            <a:r>
              <a:rPr lang="de-CH" sz="3600" dirty="0"/>
              <a:t>F</a:t>
            </a:r>
            <a:r>
              <a:rPr lang="de-CH" sz="3600" dirty="0" smtClean="0"/>
              <a:t>ür einen zukunftstauglichen Finanzsektor</a:t>
            </a:r>
            <a:endParaRPr lang="de-CH" dirty="0"/>
          </a:p>
        </p:txBody>
      </p:sp>
      <p:sp>
        <p:nvSpPr>
          <p:cNvPr id="3" name="Content Placeholder 2"/>
          <p:cNvSpPr>
            <a:spLocks noGrp="1"/>
          </p:cNvSpPr>
          <p:nvPr>
            <p:ph idx="1"/>
          </p:nvPr>
        </p:nvSpPr>
        <p:spPr>
          <a:xfrm>
            <a:off x="755576" y="1347614"/>
            <a:ext cx="8003232" cy="4032448"/>
          </a:xfrm>
        </p:spPr>
        <p:txBody>
          <a:bodyPr>
            <a:normAutofit/>
          </a:bodyPr>
          <a:lstStyle/>
          <a:p>
            <a:r>
              <a:rPr lang="de-CH" sz="2000" dirty="0" smtClean="0">
                <a:latin typeface="Bahnschrift Light" panose="020B0502040204020203" pitchFamily="34" charset="0"/>
              </a:rPr>
              <a:t>Schweizer Finanzsektor verursacht 20x mehr Emissionen im Ausland als wir im Inland.</a:t>
            </a:r>
            <a:r>
              <a:rPr lang="de-CH" sz="2800" dirty="0" smtClean="0">
                <a:latin typeface="Bahnschrift Light" panose="020B0502040204020203" pitchFamily="34" charset="0"/>
              </a:rPr>
              <a:t> </a:t>
            </a:r>
            <a:r>
              <a:rPr lang="de-CH" sz="1200" dirty="0" smtClean="0">
                <a:latin typeface="Bahnschrift Light" panose="020B0502040204020203" pitchFamily="34" charset="0"/>
              </a:rPr>
              <a:t>(</a:t>
            </a:r>
            <a:r>
              <a:rPr lang="de-CH" sz="1200" dirty="0" smtClean="0">
                <a:latin typeface="Bahnschrift Light" panose="020B0502040204020203" pitchFamily="34" charset="0"/>
                <a:hlinkClick r:id="rId3"/>
              </a:rPr>
              <a:t>BAFU, 2015</a:t>
            </a:r>
            <a:r>
              <a:rPr lang="de-CH" sz="1200" dirty="0" smtClean="0">
                <a:latin typeface="Bahnschrift Light" panose="020B0502040204020203" pitchFamily="34" charset="0"/>
              </a:rPr>
              <a:t>, S.51)</a:t>
            </a:r>
            <a:br>
              <a:rPr lang="de-CH" sz="1200" dirty="0" smtClean="0">
                <a:latin typeface="Bahnschrift Light" panose="020B0502040204020203" pitchFamily="34" charset="0"/>
              </a:rPr>
            </a:br>
            <a:endParaRPr lang="de-CH" sz="1200" dirty="0" smtClean="0">
              <a:latin typeface="Bahnschrift Light" panose="020B0502040204020203" pitchFamily="34" charset="0"/>
            </a:endParaRPr>
          </a:p>
          <a:p>
            <a:r>
              <a:rPr lang="de-CH" sz="2000" dirty="0" smtClean="0">
                <a:latin typeface="Bahnschrift Light" panose="020B0502040204020203" pitchFamily="34" charset="0"/>
              </a:rPr>
              <a:t>NGOs: </a:t>
            </a:r>
            <a:r>
              <a:rPr lang="de-CH" sz="2000" dirty="0">
                <a:latin typeface="Bahnschrift Light" panose="020B0502040204020203" pitchFamily="34" charset="0"/>
                <a:hlinkClick r:id="rId4"/>
              </a:rPr>
              <a:t>Public Eye</a:t>
            </a:r>
            <a:r>
              <a:rPr lang="de-CH" sz="2000" dirty="0">
                <a:latin typeface="Bahnschrift Light" panose="020B0502040204020203" pitchFamily="34" charset="0"/>
              </a:rPr>
              <a:t>, </a:t>
            </a:r>
            <a:r>
              <a:rPr lang="de-CH" sz="2000" dirty="0" smtClean="0">
                <a:latin typeface="Bahnschrift Light" panose="020B0502040204020203" pitchFamily="34" charset="0"/>
                <a:hlinkClick r:id="rId5"/>
              </a:rPr>
              <a:t>Klima Allianz</a:t>
            </a:r>
            <a:r>
              <a:rPr lang="de-CH" sz="2000" dirty="0" smtClean="0">
                <a:latin typeface="Bahnschrift Light" panose="020B0502040204020203" pitchFamily="34" charset="0"/>
              </a:rPr>
              <a:t>, </a:t>
            </a:r>
            <a:r>
              <a:rPr lang="de-CH" sz="2000" dirty="0" smtClean="0">
                <a:latin typeface="Bahnschrift Light" panose="020B0502040204020203" pitchFamily="34" charset="0"/>
                <a:hlinkClick r:id="rId6"/>
              </a:rPr>
              <a:t>Klimastreik</a:t>
            </a:r>
            <a:r>
              <a:rPr lang="de-CH" sz="2000" dirty="0" smtClean="0">
                <a:latin typeface="Bahnschrift Light" panose="020B0502040204020203" pitchFamily="34" charset="0"/>
              </a:rPr>
              <a:t>, WWF, Greenpeace etc. </a:t>
            </a:r>
            <a:endParaRPr lang="de-CH" sz="4400" dirty="0" smtClean="0">
              <a:latin typeface="Bahnschrift Light" panose="020B0502040204020203" pitchFamily="34" charset="0"/>
            </a:endParaRPr>
          </a:p>
        </p:txBody>
      </p:sp>
      <p:pic>
        <p:nvPicPr>
          <p:cNvPr id="4098" name="Picture 2" descr="Zürich: Klimaaktivisten wollen auf Stadionbrache zelten"/>
          <p:cNvPicPr>
            <a:picLocks noChangeAspect="1" noChangeArrowheads="1"/>
          </p:cNvPicPr>
          <p:nvPr/>
        </p:nvPicPr>
        <p:blipFill rotWithShape="1">
          <a:blip r:embed="rId7">
            <a:extLst>
              <a:ext uri="{28A0092B-C50C-407E-A947-70E740481C1C}">
                <a14:useLocalDpi xmlns:a14="http://schemas.microsoft.com/office/drawing/2010/main" val="0"/>
              </a:ext>
            </a:extLst>
          </a:blip>
          <a:srcRect t="26025" b="14178"/>
          <a:stretch/>
        </p:blipFill>
        <p:spPr bwMode="auto">
          <a:xfrm>
            <a:off x="-12805" y="2827777"/>
            <a:ext cx="5808941" cy="23157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hweiz - Nach Protest in Zürich: Greenpeace fordert Freilassung von 64  Klima-Aktiviste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882"/>
          <a:stretch/>
        </p:blipFill>
        <p:spPr bwMode="auto">
          <a:xfrm>
            <a:off x="5864679" y="2827777"/>
            <a:ext cx="3315833" cy="231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7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CH" dirty="0" smtClean="0"/>
              <a:t>Vor </a:t>
            </a:r>
            <a:r>
              <a:rPr lang="de-CH" dirty="0"/>
              <a:t>G</a:t>
            </a:r>
            <a:r>
              <a:rPr lang="de-CH" dirty="0" smtClean="0"/>
              <a:t>ericht</a:t>
            </a:r>
            <a:endParaRPr lang="de-CH" dirty="0"/>
          </a:p>
        </p:txBody>
      </p:sp>
      <p:sp>
        <p:nvSpPr>
          <p:cNvPr id="3" name="Content Placeholder 2"/>
          <p:cNvSpPr>
            <a:spLocks noGrp="1"/>
          </p:cNvSpPr>
          <p:nvPr>
            <p:ph idx="1"/>
          </p:nvPr>
        </p:nvSpPr>
        <p:spPr>
          <a:xfrm>
            <a:off x="467544" y="3795886"/>
            <a:ext cx="8219256" cy="1224136"/>
          </a:xfrm>
        </p:spPr>
        <p:txBody>
          <a:bodyPr>
            <a:normAutofit/>
          </a:bodyPr>
          <a:lstStyle/>
          <a:p>
            <a:r>
              <a:rPr lang="de-CH" sz="2400" dirty="0" smtClean="0"/>
              <a:t>Unterstützen von Organisationen die gerichtlich vorgehen. </a:t>
            </a:r>
          </a:p>
          <a:p>
            <a:pPr marL="342900" indent="-342900">
              <a:buFont typeface="Arial" panose="020B0604020202020204" pitchFamily="34" charset="0"/>
              <a:buChar char="•"/>
            </a:pPr>
            <a:r>
              <a:rPr lang="en-US" sz="2000" dirty="0" smtClean="0">
                <a:hlinkClick r:id="rId3"/>
              </a:rPr>
              <a:t>Climate </a:t>
            </a:r>
            <a:r>
              <a:rPr lang="en-US" sz="2000" dirty="0">
                <a:hlinkClick r:id="rId3"/>
              </a:rPr>
              <a:t>Change Laws of the World﻿</a:t>
            </a:r>
            <a:r>
              <a:rPr lang="en-US" sz="2000" dirty="0"/>
              <a:t> </a:t>
            </a:r>
            <a:endParaRPr lang="en-US" sz="2000" dirty="0" smtClean="0"/>
          </a:p>
          <a:p>
            <a:pPr marL="342900" indent="-342900">
              <a:buFont typeface="Arial" panose="020B0604020202020204" pitchFamily="34" charset="0"/>
              <a:buChar char="•"/>
            </a:pPr>
            <a:r>
              <a:rPr lang="en-US" sz="2000" dirty="0" err="1" smtClean="0"/>
              <a:t>Gerichtsfall</a:t>
            </a:r>
            <a:r>
              <a:rPr lang="en-US" sz="2000" dirty="0" smtClean="0"/>
              <a:t> Schweiz: </a:t>
            </a:r>
            <a:r>
              <a:rPr lang="de-CH" sz="2000" dirty="0">
                <a:hlinkClick r:id="rId4"/>
              </a:rPr>
              <a:t>#Klimaseniorinnen</a:t>
            </a:r>
            <a:endParaRPr lang="de-CH" sz="2000" dirty="0" smtClean="0"/>
          </a:p>
        </p:txBody>
      </p:sp>
      <p:pic>
        <p:nvPicPr>
          <p:cNvPr id="5" name="Picture 2" descr="Schweizer Klimaklage nimmt erste Hürde am Europäischen Gerichtshof für Menschenrechte und wird prioritär behandelt"/>
          <p:cNvPicPr>
            <a:picLocks noChangeAspect="1" noChangeArrowheads="1"/>
          </p:cNvPicPr>
          <p:nvPr/>
        </p:nvPicPr>
        <p:blipFill rotWithShape="1">
          <a:blip r:embed="rId5">
            <a:extLst>
              <a:ext uri="{28A0092B-C50C-407E-A947-70E740481C1C}">
                <a14:useLocalDpi xmlns:a14="http://schemas.microsoft.com/office/drawing/2010/main" val="0"/>
              </a:ext>
            </a:extLst>
          </a:blip>
          <a:srcRect t="40495" b="12150"/>
          <a:stretch/>
        </p:blipFill>
        <p:spPr bwMode="auto">
          <a:xfrm>
            <a:off x="611560" y="1131590"/>
            <a:ext cx="7920880" cy="250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0725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Klimaseniorinnen vor Gericht</a:t>
            </a:r>
            <a:endParaRPr lang="de-CH" dirty="0"/>
          </a:p>
        </p:txBody>
      </p:sp>
      <p:pic>
        <p:nvPicPr>
          <p:cNvPr id="5124" name="Picture 4" descr="Aktivitäten - KlimaSeniorinnen Schwei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5" t="7807" r="1365" b="15650"/>
          <a:stretch/>
        </p:blipFill>
        <p:spPr bwMode="auto">
          <a:xfrm>
            <a:off x="1115616" y="996826"/>
            <a:ext cx="6904921"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65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793" y="1203598"/>
            <a:ext cx="8740941"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2977" y="195486"/>
            <a:ext cx="8892480" cy="857250"/>
          </a:xfrm>
        </p:spPr>
        <p:txBody>
          <a:bodyPr>
            <a:noAutofit/>
          </a:bodyPr>
          <a:lstStyle/>
          <a:p>
            <a:r>
              <a:rPr lang="de-CH" sz="3400" dirty="0" smtClean="0"/>
              <a:t>Politische Rechte: diskutieren, agieren! </a:t>
            </a:r>
            <a:endParaRPr lang="de-CH" sz="3400" dirty="0"/>
          </a:p>
        </p:txBody>
      </p:sp>
    </p:spTree>
    <p:extLst>
      <p:ext uri="{BB962C8B-B14F-4D97-AF65-F5344CB8AC3E}">
        <p14:creationId xmlns:p14="http://schemas.microsoft.com/office/powerpoint/2010/main" val="30704084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7579"/>
          </a:xfrm>
        </p:spPr>
        <p:txBody>
          <a:bodyPr>
            <a:normAutofit fontScale="90000"/>
          </a:bodyPr>
          <a:lstStyle/>
          <a:p>
            <a:r>
              <a:rPr lang="de-CH" dirty="0" smtClean="0"/>
              <a:t>Lebensstil </a:t>
            </a:r>
            <a:br>
              <a:rPr lang="de-CH" dirty="0" smtClean="0"/>
            </a:br>
            <a:r>
              <a:rPr lang="de-CH" sz="3100" dirty="0" smtClean="0"/>
              <a:t>Schweizer Durchschnitt: über 12 Tonnen CO</a:t>
            </a:r>
            <a:r>
              <a:rPr lang="de-CH" sz="3100" baseline="-25000" dirty="0" smtClean="0"/>
              <a:t>2</a:t>
            </a:r>
            <a:r>
              <a:rPr lang="de-CH" sz="3100" dirty="0" smtClean="0"/>
              <a:t>/Jahr</a:t>
            </a:r>
            <a:endParaRPr lang="de-CH" sz="4000" dirty="0"/>
          </a:p>
        </p:txBody>
      </p:sp>
      <p:sp>
        <p:nvSpPr>
          <p:cNvPr id="5" name="Rectangle 4"/>
          <p:cNvSpPr/>
          <p:nvPr/>
        </p:nvSpPr>
        <p:spPr>
          <a:xfrm>
            <a:off x="5580112" y="4705849"/>
            <a:ext cx="3342197" cy="276999"/>
          </a:xfrm>
          <a:prstGeom prst="rect">
            <a:avLst/>
          </a:prstGeom>
        </p:spPr>
        <p:txBody>
          <a:bodyPr wrap="none">
            <a:spAutoFit/>
          </a:bodyPr>
          <a:lstStyle/>
          <a:p>
            <a:r>
              <a:rPr lang="de-CH" sz="1200" dirty="0" smtClean="0">
                <a:latin typeface="Futura Bk BT" panose="020B0502020204020303" pitchFamily="34" charset="0"/>
              </a:rPr>
              <a:t>Quelle: </a:t>
            </a:r>
            <a:r>
              <a:rPr lang="de-CH" sz="1200" dirty="0" smtClean="0">
                <a:latin typeface="Futura Bk BT" panose="020B0502020204020303" pitchFamily="34" charset="0"/>
                <a:hlinkClick r:id="rId3"/>
              </a:rPr>
              <a:t>Republik</a:t>
            </a:r>
            <a:r>
              <a:rPr lang="de-CH" sz="1200" dirty="0" smtClean="0">
                <a:latin typeface="Futura Bk BT" panose="020B0502020204020303" pitchFamily="34" charset="0"/>
              </a:rPr>
              <a:t>, Studie: EMPA </a:t>
            </a:r>
            <a:r>
              <a:rPr lang="de-CH" sz="1200" dirty="0" smtClean="0">
                <a:latin typeface="Futura Bk BT" panose="020B0502020204020303" pitchFamily="34" charset="0"/>
                <a:hlinkClick r:id="rId4"/>
              </a:rPr>
              <a:t>Match Synthese</a:t>
            </a:r>
            <a:endParaRPr lang="de-CH" sz="1200" dirty="0">
              <a:latin typeface="Futura Bk BT" panose="020B0502020204020303" pitchFamily="34" charset="0"/>
            </a:endParaRPr>
          </a:p>
        </p:txBody>
      </p:sp>
      <p:sp>
        <p:nvSpPr>
          <p:cNvPr id="6" name="Content Placeholder 2"/>
          <p:cNvSpPr>
            <a:spLocks noGrp="1"/>
          </p:cNvSpPr>
          <p:nvPr>
            <p:ph idx="1"/>
          </p:nvPr>
        </p:nvSpPr>
        <p:spPr>
          <a:xfrm>
            <a:off x="3347864" y="1548666"/>
            <a:ext cx="2448272" cy="2697429"/>
          </a:xfrm>
        </p:spPr>
        <p:txBody>
          <a:bodyPr>
            <a:normAutofit/>
          </a:bodyPr>
          <a:lstStyle/>
          <a:p>
            <a:r>
              <a:rPr lang="de-CH" sz="3300" dirty="0" smtClean="0"/>
              <a:t>¼ Transport</a:t>
            </a:r>
          </a:p>
          <a:p>
            <a:r>
              <a:rPr lang="de-CH" sz="3300" dirty="0" smtClean="0"/>
              <a:t>¼ Wohnen</a:t>
            </a:r>
          </a:p>
          <a:p>
            <a:r>
              <a:rPr lang="de-CH" sz="3300" dirty="0" smtClean="0"/>
              <a:t>¼ Ernährung</a:t>
            </a:r>
          </a:p>
          <a:p>
            <a:r>
              <a:rPr lang="de-CH" sz="3300" dirty="0" smtClean="0"/>
              <a:t>¼ Konsum</a:t>
            </a:r>
          </a:p>
          <a:p>
            <a:endParaRPr lang="de-CH" sz="3300" dirty="0" smtClean="0"/>
          </a:p>
          <a:p>
            <a:endParaRPr lang="de-CH" sz="3300" dirty="0"/>
          </a:p>
          <a:p>
            <a:endParaRPr lang="de-CH" dirty="0"/>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34771" y="1275606"/>
            <a:ext cx="2911097" cy="1621775"/>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t="19597" b="22250"/>
          <a:stretch/>
        </p:blipFill>
        <p:spPr>
          <a:xfrm>
            <a:off x="49796" y="2963222"/>
            <a:ext cx="2881045" cy="2019626"/>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56176" y="1317872"/>
            <a:ext cx="2879042" cy="1645350"/>
          </a:xfrm>
          <a:prstGeom prst="rect">
            <a:avLst/>
          </a:prstGeom>
        </p:spPr>
      </p:pic>
      <p:pic>
        <p:nvPicPr>
          <p:cNvPr id="11" name="Picture 2" descr="Rekord beim Textilmüll: Jeder Deutsche wirft jährlich 4,7 Kilogramm  Kleidung weg - Wirtschaft - Tagesspiege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56176" y="3026292"/>
            <a:ext cx="2850322" cy="1561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378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9338" y="-25702"/>
            <a:ext cx="9278753" cy="5169202"/>
          </a:xfrm>
          <a:prstGeom prst="rect">
            <a:avLst/>
          </a:prstGeom>
        </p:spPr>
      </p:pic>
      <p:sp>
        <p:nvSpPr>
          <p:cNvPr id="2" name="Title 1"/>
          <p:cNvSpPr>
            <a:spLocks noGrp="1"/>
          </p:cNvSpPr>
          <p:nvPr>
            <p:ph type="title"/>
          </p:nvPr>
        </p:nvSpPr>
        <p:spPr>
          <a:xfrm>
            <a:off x="548693" y="1701649"/>
            <a:ext cx="8229600" cy="857250"/>
          </a:xfrm>
        </p:spPr>
        <p:txBody>
          <a:bodyPr>
            <a:noAutofit/>
          </a:bodyPr>
          <a:lstStyle/>
          <a:p>
            <a:r>
              <a:rPr lang="de-CH" sz="11500" dirty="0" smtClean="0">
                <a:solidFill>
                  <a:schemeClr val="bg1"/>
                </a:solidFill>
              </a:rPr>
              <a:t>Mobilität</a:t>
            </a:r>
            <a:endParaRPr lang="de-CH" sz="7200" dirty="0">
              <a:solidFill>
                <a:schemeClr val="bg1"/>
              </a:solidFill>
            </a:endParaRPr>
          </a:p>
        </p:txBody>
      </p:sp>
      <p:sp>
        <p:nvSpPr>
          <p:cNvPr id="5" name="Rectangle 4"/>
          <p:cNvSpPr/>
          <p:nvPr/>
        </p:nvSpPr>
        <p:spPr>
          <a:xfrm>
            <a:off x="5436096" y="4567350"/>
            <a:ext cx="3342197" cy="276999"/>
          </a:xfrm>
          <a:prstGeom prst="rect">
            <a:avLst/>
          </a:prstGeom>
        </p:spPr>
        <p:txBody>
          <a:bodyPr wrap="none">
            <a:spAutoFit/>
          </a:bodyPr>
          <a:lstStyle/>
          <a:p>
            <a:r>
              <a:rPr lang="de-CH" sz="1200" dirty="0" smtClean="0">
                <a:latin typeface="Futura Bk BT" panose="020B0502020204020303" pitchFamily="34" charset="0"/>
              </a:rPr>
              <a:t>Quelle: </a:t>
            </a:r>
            <a:r>
              <a:rPr lang="de-CH" sz="1200" dirty="0" smtClean="0">
                <a:latin typeface="Futura Bk BT" panose="020B0502020204020303" pitchFamily="34" charset="0"/>
                <a:hlinkClick r:id="rId4"/>
              </a:rPr>
              <a:t>Republik</a:t>
            </a:r>
            <a:r>
              <a:rPr lang="de-CH" sz="1200" dirty="0" smtClean="0">
                <a:latin typeface="Futura Bk BT" panose="020B0502020204020303" pitchFamily="34" charset="0"/>
              </a:rPr>
              <a:t>, Studie: EMPA </a:t>
            </a:r>
            <a:r>
              <a:rPr lang="de-CH" sz="1200" dirty="0" smtClean="0">
                <a:latin typeface="Futura Bk BT" panose="020B0502020204020303" pitchFamily="34" charset="0"/>
                <a:hlinkClick r:id="rId5"/>
              </a:rPr>
              <a:t>Match Synthese</a:t>
            </a:r>
            <a:endParaRPr lang="de-CH" sz="1200" dirty="0">
              <a:latin typeface="Futura Bk BT" panose="020B0502020204020303" pitchFamily="34" charset="0"/>
            </a:endParaRPr>
          </a:p>
        </p:txBody>
      </p:sp>
    </p:spTree>
    <p:extLst>
      <p:ext uri="{BB962C8B-B14F-4D97-AF65-F5344CB8AC3E}">
        <p14:creationId xmlns:p14="http://schemas.microsoft.com/office/powerpoint/2010/main" val="23967391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31406" y="261611"/>
            <a:ext cx="8208462" cy="500137"/>
          </a:xfrm>
          <a:prstGeom prst="rect">
            <a:avLst/>
          </a:prstGeom>
          <a:noFill/>
        </p:spPr>
        <p:txBody>
          <a:bodyPr wrap="square" lIns="68580" tIns="34290" rIns="68580" bIns="34290" rtlCol="0">
            <a:spAutoFit/>
          </a:bodyPr>
          <a:lstStyle/>
          <a:p>
            <a:r>
              <a:rPr lang="de-CH" sz="2800" b="1" dirty="0" smtClean="0">
                <a:latin typeface="Bahnschrift SemiBold" panose="020B0502040204020203" pitchFamily="34" charset="0"/>
              </a:rPr>
              <a:t>Klimabilanz Auto für </a:t>
            </a:r>
            <a:r>
              <a:rPr lang="de-CH" sz="2800" b="1" dirty="0">
                <a:latin typeface="Bahnschrift SemiBold" panose="020B0502040204020203" pitchFamily="34" charset="0"/>
              </a:rPr>
              <a:t>Herstellung und Betrieb</a:t>
            </a:r>
          </a:p>
        </p:txBody>
      </p:sp>
      <p:pic>
        <p:nvPicPr>
          <p:cNvPr id="7" name="Grafik 6" descr="Bildschirmausschnitt"/>
          <p:cNvPicPr>
            <a:picLocks noChangeAspect="1"/>
          </p:cNvPicPr>
          <p:nvPr/>
        </p:nvPicPr>
        <p:blipFill rotWithShape="1">
          <a:blip r:embed="rId3" cstate="screen">
            <a:extLst>
              <a:ext uri="{28A0092B-C50C-407E-A947-70E740481C1C}">
                <a14:useLocalDpi xmlns:a14="http://schemas.microsoft.com/office/drawing/2010/main"/>
              </a:ext>
            </a:extLst>
          </a:blip>
          <a:srcRect l="-319" r="12640"/>
          <a:stretch/>
        </p:blipFill>
        <p:spPr>
          <a:xfrm>
            <a:off x="94896" y="1275606"/>
            <a:ext cx="8827723" cy="444980"/>
          </a:xfrm>
          <a:prstGeom prst="rect">
            <a:avLst/>
          </a:prstGeom>
        </p:spPr>
      </p:pic>
      <p:sp>
        <p:nvSpPr>
          <p:cNvPr id="8" name="Textfeld 7"/>
          <p:cNvSpPr txBox="1"/>
          <p:nvPr/>
        </p:nvSpPr>
        <p:spPr>
          <a:xfrm>
            <a:off x="7733734" y="4445535"/>
            <a:ext cx="1302762" cy="407804"/>
          </a:xfrm>
          <a:prstGeom prst="rect">
            <a:avLst/>
          </a:prstGeom>
          <a:noFill/>
        </p:spPr>
        <p:txBody>
          <a:bodyPr wrap="square" lIns="68580" tIns="34290" rIns="68580" bIns="34290" rtlCol="0">
            <a:spAutoFit/>
          </a:bodyPr>
          <a:lstStyle/>
          <a:p>
            <a:r>
              <a:rPr lang="de-CH" sz="1100" dirty="0" smtClean="0"/>
              <a:t>Quellen: </a:t>
            </a:r>
            <a:r>
              <a:rPr lang="de-CH" sz="1100" dirty="0">
                <a:hlinkClick r:id="rId4"/>
              </a:rPr>
              <a:t>EMPA </a:t>
            </a:r>
            <a:r>
              <a:rPr lang="de-CH" sz="1100" dirty="0" smtClean="0">
                <a:hlinkClick r:id="rId4"/>
              </a:rPr>
              <a:t>2015</a:t>
            </a:r>
            <a:r>
              <a:rPr lang="de-CH" sz="1100" dirty="0" smtClean="0"/>
              <a:t> und </a:t>
            </a:r>
            <a:r>
              <a:rPr lang="de-CH" sz="1100" dirty="0" smtClean="0">
                <a:hlinkClick r:id="rId5"/>
              </a:rPr>
              <a:t>SRG</a:t>
            </a:r>
            <a:endParaRPr lang="de-CH" sz="1100" dirty="0"/>
          </a:p>
        </p:txBody>
      </p:sp>
      <p:sp>
        <p:nvSpPr>
          <p:cNvPr id="10" name="Content Placeholder 2"/>
          <p:cNvSpPr txBox="1">
            <a:spLocks/>
          </p:cNvSpPr>
          <p:nvPr/>
        </p:nvSpPr>
        <p:spPr>
          <a:xfrm>
            <a:off x="391463" y="3507854"/>
            <a:ext cx="8064896" cy="792088"/>
          </a:xfrm>
          <a:prstGeom prst="rect">
            <a:avLst/>
          </a:prstGeom>
          <a:solidFill>
            <a:srgbClr val="FFFF00"/>
          </a:solidFill>
        </p:spPr>
        <p:txBody>
          <a:bodyPr vert="horz" lIns="91440" tIns="45720" rIns="91440" bIns="45720" rtlCol="0">
            <a:normAutofit fontScale="85000" lnSpcReduction="2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de-CH" sz="3600" dirty="0" smtClean="0">
                <a:solidFill>
                  <a:srgbClr val="CC0000"/>
                </a:solidFill>
                <a:latin typeface="Bahnschrift SemiBold" panose="020B0502040204020203" pitchFamily="34" charset="0"/>
              </a:rPr>
              <a:t>Wenn </a:t>
            </a:r>
            <a:r>
              <a:rPr lang="de-CH" sz="3600" dirty="0">
                <a:solidFill>
                  <a:srgbClr val="CC0000"/>
                </a:solidFill>
                <a:latin typeface="Bahnschrift SemiBold" panose="020B0502040204020203" pitchFamily="34" charset="0"/>
              </a:rPr>
              <a:t>schon Auto, dann </a:t>
            </a:r>
            <a:r>
              <a:rPr lang="de-CH" sz="3600" dirty="0" smtClean="0">
                <a:solidFill>
                  <a:srgbClr val="CC0000"/>
                </a:solidFill>
                <a:latin typeface="Bahnschrift SemiBold" panose="020B0502040204020203" pitchFamily="34" charset="0"/>
              </a:rPr>
              <a:t>nur elektrisch</a:t>
            </a:r>
            <a:r>
              <a:rPr lang="de-CH" sz="3600" dirty="0">
                <a:solidFill>
                  <a:srgbClr val="CC0000"/>
                </a:solidFill>
                <a:latin typeface="Bahnschrift SemiBold" panose="020B0502040204020203" pitchFamily="34" charset="0"/>
              </a:rPr>
              <a:t>, </a:t>
            </a:r>
            <a:br>
              <a:rPr lang="de-CH" sz="3600" dirty="0">
                <a:solidFill>
                  <a:srgbClr val="CC0000"/>
                </a:solidFill>
                <a:latin typeface="Bahnschrift SemiBold" panose="020B0502040204020203" pitchFamily="34" charset="0"/>
              </a:rPr>
            </a:br>
            <a:r>
              <a:rPr lang="de-CH" sz="2800" dirty="0" smtClean="0">
                <a:solidFill>
                  <a:srgbClr val="CC0000"/>
                </a:solidFill>
                <a:latin typeface="Bahnschrift SemiBold" panose="020B0502040204020203" pitchFamily="34" charset="0"/>
              </a:rPr>
              <a:t>(</a:t>
            </a:r>
            <a:r>
              <a:rPr lang="de-CH" sz="2800" dirty="0" err="1" smtClean="0">
                <a:solidFill>
                  <a:srgbClr val="CC0000"/>
                </a:solidFill>
                <a:latin typeface="Bahnschrift SemiBold" panose="020B0502040204020203" pitchFamily="34" charset="0"/>
              </a:rPr>
              <a:t>plug-in</a:t>
            </a:r>
            <a:r>
              <a:rPr lang="de-CH" sz="2800" dirty="0">
                <a:solidFill>
                  <a:srgbClr val="CC0000"/>
                </a:solidFill>
                <a:latin typeface="Bahnschrift SemiBold" panose="020B0502040204020203" pitchFamily="34" charset="0"/>
              </a:rPr>
              <a:t>) Hybride haben weniger gute Bilanz</a:t>
            </a:r>
            <a:endParaRPr lang="de-CH" sz="2800" dirty="0">
              <a:solidFill>
                <a:srgbClr val="CC0000"/>
              </a:solidFill>
            </a:endParaRPr>
          </a:p>
          <a:p>
            <a:pPr algn="ctr"/>
            <a:endParaRPr lang="de-CH" sz="3600" dirty="0">
              <a:solidFill>
                <a:srgbClr val="CC0000"/>
              </a:solidFill>
            </a:endParaRPr>
          </a:p>
        </p:txBody>
      </p:sp>
      <p:pic>
        <p:nvPicPr>
          <p:cNvPr id="6" name="Grafik 6" descr="Bildschirmausschnitt"/>
          <p:cNvPicPr>
            <a:picLocks noChangeAspect="1"/>
          </p:cNvPicPr>
          <p:nvPr/>
        </p:nvPicPr>
        <p:blipFill rotWithShape="1">
          <a:blip r:embed="rId6" cstate="screen">
            <a:extLst>
              <a:ext uri="{28A0092B-C50C-407E-A947-70E740481C1C}">
                <a14:useLocalDpi xmlns:a14="http://schemas.microsoft.com/office/drawing/2010/main"/>
              </a:ext>
            </a:extLst>
          </a:blip>
          <a:srcRect r="4787" b="-2650"/>
          <a:stretch/>
        </p:blipFill>
        <p:spPr>
          <a:xfrm>
            <a:off x="443989" y="1864468"/>
            <a:ext cx="8592507" cy="1303560"/>
          </a:xfrm>
          <a:prstGeom prst="rect">
            <a:avLst/>
          </a:prstGeom>
        </p:spPr>
      </p:pic>
    </p:spTree>
    <p:extLst>
      <p:ext uri="{BB962C8B-B14F-4D97-AF65-F5344CB8AC3E}">
        <p14:creationId xmlns:p14="http://schemas.microsoft.com/office/powerpoint/2010/main" val="323167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267494"/>
            <a:ext cx="4788024" cy="4876006"/>
          </a:xfrm>
        </p:spPr>
        <p:txBody>
          <a:bodyPr>
            <a:normAutofit fontScale="62500" lnSpcReduction="20000"/>
          </a:bodyPr>
          <a:lstStyle/>
          <a:p>
            <a:r>
              <a:rPr lang="de-CH" sz="6400" dirty="0" smtClean="0">
                <a:latin typeface="Bahnschrift SemiBold" panose="020B0502040204020203" pitchFamily="34" charset="0"/>
              </a:rPr>
              <a:t>Das bringt viel</a:t>
            </a:r>
          </a:p>
          <a:p>
            <a:endParaRPr lang="de-CH" b="1" dirty="0">
              <a:latin typeface="Bahnschrift SemiBold" panose="020B0502040204020203" pitchFamily="34" charset="0"/>
            </a:endParaRPr>
          </a:p>
          <a:p>
            <a:r>
              <a:rPr lang="de-CH" b="1" dirty="0" smtClean="0">
                <a:latin typeface="Bahnschrift SemiBold" panose="020B0502040204020203" pitchFamily="34" charset="0"/>
              </a:rPr>
              <a:t>Mehr </a:t>
            </a:r>
            <a:r>
              <a:rPr lang="de-CH" b="1" dirty="0">
                <a:latin typeface="Bahnschrift SemiBold" panose="020B0502040204020203" pitchFamily="34" charset="0"/>
              </a:rPr>
              <a:t>ÖV, weniger </a:t>
            </a:r>
            <a:r>
              <a:rPr lang="de-CH" b="1" dirty="0" smtClean="0">
                <a:latin typeface="Bahnschrift SemiBold" panose="020B0502040204020203" pitchFamily="34" charset="0"/>
              </a:rPr>
              <a:t>Auto, Car </a:t>
            </a:r>
            <a:r>
              <a:rPr lang="de-CH" b="1" dirty="0">
                <a:latin typeface="Bahnschrift SemiBold" panose="020B0502040204020203" pitchFamily="34" charset="0"/>
              </a:rPr>
              <a:t>Sharing</a:t>
            </a:r>
          </a:p>
          <a:p>
            <a:r>
              <a:rPr lang="de-CH" dirty="0"/>
              <a:t>10’000km weniger fahren: </a:t>
            </a:r>
            <a:br>
              <a:rPr lang="de-CH" dirty="0"/>
            </a:br>
            <a:r>
              <a:rPr lang="de-CH" dirty="0">
                <a:solidFill>
                  <a:srgbClr val="339933"/>
                </a:solidFill>
                <a:latin typeface="Bahnschrift SemiBold" panose="020B0502040204020203" pitchFamily="34" charset="0"/>
              </a:rPr>
              <a:t>ca. 2000 kg CO</a:t>
            </a:r>
            <a:r>
              <a:rPr lang="de-CH" baseline="-25000" dirty="0">
                <a:solidFill>
                  <a:srgbClr val="339933"/>
                </a:solidFill>
                <a:latin typeface="Bahnschrift SemiBold" panose="020B0502040204020203" pitchFamily="34" charset="0"/>
              </a:rPr>
              <a:t>2</a:t>
            </a:r>
            <a:r>
              <a:rPr lang="de-CH" dirty="0">
                <a:solidFill>
                  <a:srgbClr val="339933"/>
                </a:solidFill>
                <a:latin typeface="Bahnschrift SemiBold" panose="020B0502040204020203" pitchFamily="34" charset="0"/>
              </a:rPr>
              <a:t> eingespart </a:t>
            </a:r>
            <a:r>
              <a:rPr lang="de-CH" dirty="0">
                <a:solidFill>
                  <a:srgbClr val="339933"/>
                </a:solidFill>
              </a:rPr>
              <a:t>und deutlich weniger </a:t>
            </a:r>
            <a:r>
              <a:rPr lang="de-CH" dirty="0" smtClean="0">
                <a:solidFill>
                  <a:srgbClr val="339933"/>
                </a:solidFill>
              </a:rPr>
              <a:t>Mikro-kunststoff  und </a:t>
            </a:r>
            <a:r>
              <a:rPr lang="de-CH" dirty="0">
                <a:solidFill>
                  <a:srgbClr val="339933"/>
                </a:solidFill>
              </a:rPr>
              <a:t>Luftverschmutzung!</a:t>
            </a:r>
          </a:p>
          <a:p>
            <a:endParaRPr lang="de-CH" dirty="0" smtClean="0">
              <a:latin typeface="Bahnschrift SemiBold" panose="020B0502040204020203" pitchFamily="34" charset="0"/>
            </a:endParaRPr>
          </a:p>
          <a:p>
            <a:r>
              <a:rPr lang="de-CH" dirty="0" smtClean="0">
                <a:latin typeface="Bahnschrift SemiBold" panose="020B0502040204020203" pitchFamily="34" charset="0"/>
              </a:rPr>
              <a:t>Wenn </a:t>
            </a:r>
            <a:r>
              <a:rPr lang="de-CH" dirty="0">
                <a:latin typeface="Bahnschrift SemiBold" panose="020B0502040204020203" pitchFamily="34" charset="0"/>
              </a:rPr>
              <a:t>schon </a:t>
            </a:r>
            <a:r>
              <a:rPr lang="de-CH" dirty="0" smtClean="0">
                <a:latin typeface="Bahnschrift SemiBold" panose="020B0502040204020203" pitchFamily="34" charset="0"/>
              </a:rPr>
              <a:t>eigenes Auto</a:t>
            </a:r>
            <a:r>
              <a:rPr lang="de-CH" dirty="0">
                <a:latin typeface="Bahnschrift SemiBold" panose="020B0502040204020203" pitchFamily="34" charset="0"/>
              </a:rPr>
              <a:t>, dann </a:t>
            </a:r>
            <a:r>
              <a:rPr lang="de-CH" dirty="0" smtClean="0">
                <a:latin typeface="Bahnschrift SemiBold" panose="020B0502040204020203" pitchFamily="34" charset="0"/>
              </a:rPr>
              <a:t>ein elektrisches.</a:t>
            </a:r>
          </a:p>
          <a:p>
            <a:endParaRPr lang="de-CH" dirty="0"/>
          </a:p>
          <a:p>
            <a:r>
              <a:rPr lang="de-CH" b="1" dirty="0" err="1">
                <a:latin typeface="Bahnschrift SemiBold" panose="020B0502040204020203" pitchFamily="34" charset="0"/>
              </a:rPr>
              <a:t>Staycation</a:t>
            </a:r>
            <a:r>
              <a:rPr lang="de-CH" b="1" dirty="0">
                <a:latin typeface="Bahnschrift SemiBold" panose="020B0502040204020203" pitchFamily="34" charset="0"/>
              </a:rPr>
              <a:t>: </a:t>
            </a:r>
            <a:r>
              <a:rPr lang="de-CH" dirty="0" err="1"/>
              <a:t>Bliib</a:t>
            </a:r>
            <a:r>
              <a:rPr lang="de-CH" dirty="0"/>
              <a:t> </a:t>
            </a:r>
            <a:r>
              <a:rPr lang="de-CH" dirty="0" err="1"/>
              <a:t>dihei</a:t>
            </a:r>
            <a:r>
              <a:rPr lang="de-CH" dirty="0"/>
              <a:t>!</a:t>
            </a:r>
          </a:p>
          <a:p>
            <a:r>
              <a:rPr lang="de-CH" dirty="0" smtClean="0"/>
              <a:t>2 Wochen Wandern statt Kreuzfahrt: </a:t>
            </a:r>
            <a:br>
              <a:rPr lang="de-CH" dirty="0" smtClean="0"/>
            </a:br>
            <a:r>
              <a:rPr lang="de-CH" sz="3100" dirty="0" smtClean="0">
                <a:solidFill>
                  <a:srgbClr val="339933"/>
                </a:solidFill>
                <a:latin typeface="Bahnschrift SemiBold" panose="020B0502040204020203" pitchFamily="34" charset="0"/>
              </a:rPr>
              <a:t>1200 </a:t>
            </a:r>
            <a:r>
              <a:rPr lang="de-CH" sz="3100" dirty="0">
                <a:solidFill>
                  <a:srgbClr val="339933"/>
                </a:solidFill>
                <a:latin typeface="Bahnschrift SemiBold" panose="020B0502040204020203" pitchFamily="34" charset="0"/>
              </a:rPr>
              <a:t>kg CO</a:t>
            </a:r>
            <a:r>
              <a:rPr lang="de-CH" sz="3100" baseline="-25000" dirty="0">
                <a:solidFill>
                  <a:srgbClr val="339933"/>
                </a:solidFill>
                <a:latin typeface="Bahnschrift SemiBold" panose="020B0502040204020203" pitchFamily="34" charset="0"/>
              </a:rPr>
              <a:t>2</a:t>
            </a:r>
            <a:r>
              <a:rPr lang="de-CH" sz="3100" dirty="0" smtClean="0">
                <a:solidFill>
                  <a:srgbClr val="339933"/>
                </a:solidFill>
                <a:latin typeface="Bahnschrift SemiBold" panose="020B0502040204020203" pitchFamily="34" charset="0"/>
              </a:rPr>
              <a:t> eingespart </a:t>
            </a:r>
            <a:r>
              <a:rPr lang="de-CH" dirty="0" smtClean="0">
                <a:solidFill>
                  <a:srgbClr val="339933"/>
                </a:solidFill>
              </a:rPr>
              <a:t>und deutlich weniger Plastik- und Wasserverschmutzung!</a:t>
            </a:r>
          </a:p>
          <a:p>
            <a:endParaRPr lang="de-CH" dirty="0">
              <a:solidFill>
                <a:srgbClr val="339933"/>
              </a:solidFill>
            </a:endParaRPr>
          </a:p>
          <a:p>
            <a:endParaRPr lang="de-CH" dirty="0" smtClean="0">
              <a:solidFill>
                <a:srgbClr val="339933"/>
              </a:solidFill>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2"/>
          <a:stretch/>
        </p:blipFill>
        <p:spPr>
          <a:xfrm>
            <a:off x="19338" y="-25702"/>
            <a:ext cx="4192177" cy="5169202"/>
          </a:xfrm>
          <a:prstGeom prst="rect">
            <a:avLst/>
          </a:prstGeom>
        </p:spPr>
      </p:pic>
    </p:spTree>
    <p:extLst>
      <p:ext uri="{BB962C8B-B14F-4D97-AF65-F5344CB8AC3E}">
        <p14:creationId xmlns:p14="http://schemas.microsoft.com/office/powerpoint/2010/main" val="415932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2.gstatic.com/licensed-image?q=tbn:ANd9GcTXu1W11EHHKqYnSc9EZJDyvQtlNk82Nsyq_JgC0YGEb4ALSU4AcMJKniK2u6FaZ7ouNjgCK-rriOkFtJ9n2ew"/>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t="-18"/>
          <a:stretch/>
        </p:blipFill>
        <p:spPr bwMode="auto">
          <a:xfrm>
            <a:off x="0" y="0"/>
            <a:ext cx="4159604" cy="53800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55976" y="339502"/>
            <a:ext cx="4608512" cy="4608512"/>
          </a:xfrm>
        </p:spPr>
        <p:txBody>
          <a:bodyPr>
            <a:normAutofit fontScale="62500" lnSpcReduction="20000"/>
          </a:bodyPr>
          <a:lstStyle/>
          <a:p>
            <a:pPr marL="457200" indent="-457200">
              <a:spcBef>
                <a:spcPts val="0"/>
              </a:spcBef>
              <a:spcAft>
                <a:spcPts val="1200"/>
              </a:spcAft>
              <a:buFont typeface="Arial" panose="020B0604020202020204" pitchFamily="34" charset="0"/>
              <a:buChar char="•"/>
            </a:pPr>
            <a:r>
              <a:rPr lang="de-CH" sz="3400" dirty="0">
                <a:latin typeface="Bahnschrift SemiBold" panose="020B0502040204020203" pitchFamily="34" charset="0"/>
              </a:rPr>
              <a:t>Schweizer*innen fliegen</a:t>
            </a:r>
            <a:br>
              <a:rPr lang="de-CH" sz="3400" dirty="0">
                <a:latin typeface="Bahnschrift SemiBold" panose="020B0502040204020203" pitchFamily="34" charset="0"/>
              </a:rPr>
            </a:br>
            <a:r>
              <a:rPr lang="de-CH" sz="3400" dirty="0">
                <a:latin typeface="Bahnschrift SemiBold" panose="020B0502040204020203" pitchFamily="34" charset="0"/>
              </a:rPr>
              <a:t>doppelt so viel</a:t>
            </a:r>
            <a:br>
              <a:rPr lang="de-CH" sz="3400" dirty="0">
                <a:latin typeface="Bahnschrift SemiBold" panose="020B0502040204020203" pitchFamily="34" charset="0"/>
              </a:rPr>
            </a:br>
            <a:r>
              <a:rPr lang="de-CH" sz="3400" dirty="0">
                <a:latin typeface="Bahnschrift SemiBold" panose="020B0502040204020203" pitchFamily="34" charset="0"/>
              </a:rPr>
              <a:t>wie </a:t>
            </a:r>
            <a:r>
              <a:rPr lang="de-CH" sz="3400" dirty="0" smtClean="0">
                <a:latin typeface="Bahnschrift SemiBold" panose="020B0502040204020203" pitchFamily="34" charset="0"/>
              </a:rPr>
              <a:t>Menschen in </a:t>
            </a:r>
            <a:r>
              <a:rPr lang="de-CH" sz="3400" dirty="0">
                <a:latin typeface="Bahnschrift SemiBold" panose="020B0502040204020203" pitchFamily="34" charset="0"/>
              </a:rPr>
              <a:t>den </a:t>
            </a:r>
            <a:r>
              <a:rPr lang="de-CH" sz="3400" dirty="0" smtClean="0">
                <a:latin typeface="Bahnschrift SemiBold" panose="020B0502040204020203" pitchFamily="34" charset="0"/>
              </a:rPr>
              <a:t>Nachbarländern</a:t>
            </a:r>
            <a:r>
              <a:rPr lang="de-CH" sz="3400" dirty="0">
                <a:latin typeface="Bahnschrift SemiBold" panose="020B0502040204020203" pitchFamily="34" charset="0"/>
              </a:rPr>
              <a:t>. </a:t>
            </a:r>
            <a:r>
              <a:rPr lang="de-CH" sz="3400" dirty="0">
                <a:latin typeface="Bahnschrift Light" panose="020B0502040204020203" pitchFamily="34" charset="0"/>
              </a:rPr>
              <a:t/>
            </a:r>
            <a:br>
              <a:rPr lang="de-CH" sz="3400" dirty="0">
                <a:latin typeface="Bahnschrift Light" panose="020B0502040204020203" pitchFamily="34" charset="0"/>
              </a:rPr>
            </a:br>
            <a:r>
              <a:rPr lang="en-US" sz="3400" dirty="0">
                <a:latin typeface="Bahnschrift Light" panose="020B0502040204020203" pitchFamily="34" charset="0"/>
              </a:rPr>
              <a:t>Und fast 10x so </a:t>
            </a:r>
            <a:r>
              <a:rPr lang="en-US" sz="3400" dirty="0" err="1">
                <a:latin typeface="Bahnschrift Light" panose="020B0502040204020203" pitchFamily="34" charset="0"/>
              </a:rPr>
              <a:t>viel</a:t>
            </a:r>
            <a:r>
              <a:rPr lang="en-US" sz="3400" dirty="0">
                <a:latin typeface="Bahnschrift Light" panose="020B0502040204020203" pitchFamily="34" charset="0"/>
              </a:rPr>
              <a:t>, </a:t>
            </a:r>
            <a:r>
              <a:rPr lang="en-US" sz="3400" dirty="0" err="1">
                <a:latin typeface="Bahnschrift Light" panose="020B0502040204020203" pitchFamily="34" charset="0"/>
              </a:rPr>
              <a:t>wie</a:t>
            </a:r>
            <a:r>
              <a:rPr lang="en-US" sz="3400" dirty="0">
                <a:latin typeface="Bahnschrift Light" panose="020B0502040204020203" pitchFamily="34" charset="0"/>
              </a:rPr>
              <a:t> der </a:t>
            </a:r>
            <a:r>
              <a:rPr lang="en-US" sz="3400" dirty="0" err="1">
                <a:latin typeface="Bahnschrift Light" panose="020B0502040204020203" pitchFamily="34" charset="0"/>
              </a:rPr>
              <a:t>globale</a:t>
            </a:r>
            <a:r>
              <a:rPr lang="en-US" sz="3400" dirty="0">
                <a:latin typeface="Bahnschrift Light" panose="020B0502040204020203" pitchFamily="34" charset="0"/>
              </a:rPr>
              <a:t> </a:t>
            </a:r>
            <a:r>
              <a:rPr lang="en-US" sz="3400" dirty="0" err="1" smtClean="0">
                <a:latin typeface="Bahnschrift Light" panose="020B0502040204020203" pitchFamily="34" charset="0"/>
              </a:rPr>
              <a:t>Duchschnitt</a:t>
            </a:r>
            <a:r>
              <a:rPr lang="en-US" sz="3400" dirty="0" smtClean="0">
                <a:latin typeface="Bahnschrift Light" panose="020B0502040204020203" pitchFamily="34" charset="0"/>
              </a:rPr>
              <a:t>.        </a:t>
            </a:r>
          </a:p>
          <a:p>
            <a:pPr marL="457200" indent="-457200">
              <a:spcBef>
                <a:spcPts val="0"/>
              </a:spcBef>
              <a:spcAft>
                <a:spcPts val="1200"/>
              </a:spcAft>
              <a:buFont typeface="Arial" panose="020B0604020202020204" pitchFamily="34" charset="0"/>
              <a:buChar char="•"/>
            </a:pPr>
            <a:endParaRPr lang="de-CH" sz="2300" dirty="0">
              <a:latin typeface="Bahnschrift Light" panose="020B0502040204020203" pitchFamily="34" charset="0"/>
            </a:endParaRPr>
          </a:p>
          <a:p>
            <a:pPr marL="457200" indent="-457200">
              <a:spcBef>
                <a:spcPts val="0"/>
              </a:spcBef>
              <a:spcAft>
                <a:spcPts val="1200"/>
              </a:spcAft>
              <a:buFont typeface="Arial" panose="020B0604020202020204" pitchFamily="34" charset="0"/>
              <a:buChar char="•"/>
            </a:pPr>
            <a:r>
              <a:rPr lang="de-CH" sz="3400" dirty="0" smtClean="0">
                <a:latin typeface="Bahnschrift Light" panose="020B0502040204020203" pitchFamily="34" charset="0"/>
              </a:rPr>
              <a:t>Die </a:t>
            </a:r>
            <a:r>
              <a:rPr lang="de-CH" sz="3400" dirty="0">
                <a:latin typeface="Bahnschrift Light" panose="020B0502040204020203" pitchFamily="34" charset="0"/>
              </a:rPr>
              <a:t>Flugemissionen sind </a:t>
            </a:r>
            <a:r>
              <a:rPr lang="de-CH" sz="3400" dirty="0">
                <a:latin typeface="Bahnschrift SemiBold" panose="020B0502040204020203" pitchFamily="34" charset="0"/>
              </a:rPr>
              <a:t>nicht</a:t>
            </a:r>
            <a:r>
              <a:rPr lang="de-CH" sz="3400" dirty="0">
                <a:latin typeface="Bahnschrift Light" panose="020B0502040204020203" pitchFamily="34" charset="0"/>
              </a:rPr>
              <a:t> im Schweizer Klimaziel eingeschlossen</a:t>
            </a:r>
            <a:r>
              <a:rPr lang="de-CH" sz="3400" dirty="0" smtClean="0">
                <a:latin typeface="Bahnschrift Light" panose="020B0502040204020203" pitchFamily="34" charset="0"/>
              </a:rPr>
              <a:t>.</a:t>
            </a:r>
          </a:p>
          <a:p>
            <a:pPr marL="457200" indent="-457200">
              <a:spcBef>
                <a:spcPts val="0"/>
              </a:spcBef>
              <a:spcAft>
                <a:spcPts val="1200"/>
              </a:spcAft>
              <a:buFont typeface="Arial" panose="020B0604020202020204" pitchFamily="34" charset="0"/>
              <a:buChar char="•"/>
            </a:pPr>
            <a:endParaRPr lang="de-CH" sz="1100" dirty="0">
              <a:latin typeface="Bahnschrift Light" panose="020B0502040204020203" pitchFamily="34" charset="0"/>
            </a:endParaRPr>
          </a:p>
          <a:p>
            <a:pPr marL="457200" indent="-457200">
              <a:spcBef>
                <a:spcPts val="0"/>
              </a:spcBef>
              <a:spcAft>
                <a:spcPts val="1200"/>
              </a:spcAft>
              <a:buFont typeface="Arial" panose="020B0604020202020204" pitchFamily="34" charset="0"/>
              <a:buChar char="•"/>
            </a:pPr>
            <a:r>
              <a:rPr lang="de-CH" sz="3400" dirty="0" smtClean="0">
                <a:latin typeface="Bahnschrift Light" panose="020B0502040204020203" pitchFamily="34" charset="0"/>
              </a:rPr>
              <a:t>Flugverkehr der Schweizer: </a:t>
            </a:r>
            <a:r>
              <a:rPr lang="de-CH" sz="3400" dirty="0" smtClean="0">
                <a:latin typeface="Bahnschrift SemiBold" panose="020B0502040204020203" pitchFamily="34" charset="0"/>
              </a:rPr>
              <a:t>entspricht </a:t>
            </a:r>
            <a:r>
              <a:rPr lang="de-CH" sz="3400" dirty="0">
                <a:latin typeface="Bahnschrift SemiBold" panose="020B0502040204020203" pitchFamily="34" charset="0"/>
              </a:rPr>
              <a:t>1/3 der </a:t>
            </a:r>
            <a:r>
              <a:rPr lang="de-CH" sz="3400" dirty="0" smtClean="0">
                <a:latin typeface="Bahnschrift SemiBold" panose="020B0502040204020203" pitchFamily="34" charset="0"/>
              </a:rPr>
              <a:t>Inlandemissionen</a:t>
            </a:r>
            <a:r>
              <a:rPr lang="de-CH" sz="3400" dirty="0" smtClean="0">
                <a:latin typeface="Bahnschrift Light" panose="020B0502040204020203" pitchFamily="34" charset="0"/>
              </a:rPr>
              <a:t>.</a:t>
            </a:r>
          </a:p>
          <a:p>
            <a:pPr marL="457200" indent="-457200">
              <a:buFont typeface="Arial" panose="020B0604020202020204" pitchFamily="34" charset="0"/>
              <a:buChar char="•"/>
            </a:pPr>
            <a:endParaRPr lang="de-CH" sz="3400" dirty="0">
              <a:latin typeface="Bahnschrift Light" panose="020B0502040204020203" pitchFamily="34" charset="0"/>
            </a:endParaRPr>
          </a:p>
          <a:p>
            <a:endParaRPr lang="de-CH" sz="3400" dirty="0" smtClean="0">
              <a:latin typeface="Bahnschrift Light" panose="020B0502040204020203" pitchFamily="34" charset="0"/>
            </a:endParaRPr>
          </a:p>
          <a:p>
            <a:endParaRPr lang="de-CH" dirty="0" smtClean="0">
              <a:latin typeface="Bahnschrift Light" panose="020B0502040204020203" pitchFamily="34" charset="0"/>
            </a:endParaRPr>
          </a:p>
        </p:txBody>
      </p:sp>
      <p:sp>
        <p:nvSpPr>
          <p:cNvPr id="7" name="Title 1"/>
          <p:cNvSpPr>
            <a:spLocks noGrp="1"/>
          </p:cNvSpPr>
          <p:nvPr>
            <p:ph type="title"/>
          </p:nvPr>
        </p:nvSpPr>
        <p:spPr>
          <a:xfrm>
            <a:off x="458119" y="123478"/>
            <a:ext cx="3701485" cy="857250"/>
          </a:xfrm>
        </p:spPr>
        <p:txBody>
          <a:bodyPr>
            <a:normAutofit/>
          </a:bodyPr>
          <a:lstStyle/>
          <a:p>
            <a:pPr algn="l"/>
            <a:r>
              <a:rPr lang="de-CH" dirty="0" smtClean="0"/>
              <a:t>Flugverkehr</a:t>
            </a:r>
            <a:endParaRPr lang="de-CH" dirty="0"/>
          </a:p>
        </p:txBody>
      </p:sp>
    </p:spTree>
    <p:extLst>
      <p:ext uri="{BB962C8B-B14F-4D97-AF65-F5344CB8AC3E}">
        <p14:creationId xmlns:p14="http://schemas.microsoft.com/office/powerpoint/2010/main" val="1242488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CH" dirty="0" err="1" smtClean="0"/>
              <a:t>Wachstumsexplosions</a:t>
            </a:r>
            <a:r>
              <a:rPr lang="de-CH" dirty="0" smtClean="0"/>
              <a:t> nach </a:t>
            </a:r>
            <a:r>
              <a:rPr lang="de-CH" dirty="0" smtClean="0"/>
              <a:t>19</a:t>
            </a:r>
            <a:r>
              <a:rPr lang="de-CH" dirty="0" smtClean="0"/>
              <a:t>50</a:t>
            </a:r>
            <a:endParaRPr lang="de-CH" dirty="0"/>
          </a:p>
        </p:txBody>
      </p:sp>
      <p:sp>
        <p:nvSpPr>
          <p:cNvPr id="3" name="Content Placeholder 2"/>
          <p:cNvSpPr>
            <a:spLocks noGrp="1"/>
          </p:cNvSpPr>
          <p:nvPr>
            <p:ph idx="1"/>
          </p:nvPr>
        </p:nvSpPr>
        <p:spPr/>
        <p:txBody>
          <a:bodyPr/>
          <a:lstStyle/>
          <a:p>
            <a:endParaRPr lang="de-CH"/>
          </a:p>
        </p:txBody>
      </p:sp>
      <p:pic>
        <p:nvPicPr>
          <p:cNvPr id="1026" name="Picture 2" descr="Bi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915566"/>
            <a:ext cx="8496944" cy="422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8099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2.gstatic.com/licensed-image?q=tbn:ANd9GcTXu1W11EHHKqYnSc9EZJDyvQtlNk82Nsyq_JgC0YGEb4ALSU4AcMJKniK2u6FaZ7ouNjgCK-rriOkFtJ9n2ew"/>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t="-19"/>
          <a:stretch/>
        </p:blipFill>
        <p:spPr bwMode="auto">
          <a:xfrm>
            <a:off x="7922" y="17417"/>
            <a:ext cx="4159604"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55976" y="267494"/>
            <a:ext cx="4788024" cy="4876006"/>
          </a:xfrm>
        </p:spPr>
        <p:txBody>
          <a:bodyPr>
            <a:normAutofit fontScale="62500" lnSpcReduction="20000"/>
          </a:bodyPr>
          <a:lstStyle/>
          <a:p>
            <a:pPr lvl="0"/>
            <a:r>
              <a:rPr lang="de-CH" sz="6500" dirty="0">
                <a:latin typeface="Bahnschrift SemiBold" panose="020B0502040204020203" pitchFamily="34" charset="0"/>
              </a:rPr>
              <a:t>Das bringt </a:t>
            </a:r>
            <a:r>
              <a:rPr lang="de-CH" sz="6500" dirty="0" smtClean="0">
                <a:latin typeface="Bahnschrift SemiBold" panose="020B0502040204020203" pitchFamily="34" charset="0"/>
              </a:rPr>
              <a:t>viel</a:t>
            </a:r>
            <a:endParaRPr lang="de-CH" sz="6500" dirty="0">
              <a:latin typeface="Bahnschrift SemiBold" panose="020B0502040204020203" pitchFamily="34" charset="0"/>
            </a:endParaRPr>
          </a:p>
          <a:p>
            <a:endParaRPr lang="de-CH" sz="3400" dirty="0" smtClean="0">
              <a:latin typeface="Bahnschrift SemiBold" panose="020B0502040204020203" pitchFamily="34" charset="0"/>
            </a:endParaRPr>
          </a:p>
          <a:p>
            <a:r>
              <a:rPr lang="de-CH" sz="4400" dirty="0" smtClean="0">
                <a:latin typeface="Bahnschrift SemiBold" panose="020B0502040204020203" pitchFamily="34" charset="0"/>
              </a:rPr>
              <a:t>Nicht fliegen </a:t>
            </a:r>
            <a:r>
              <a:rPr lang="de-CH" sz="4400" dirty="0" smtClean="0">
                <a:latin typeface="Bahnschrift SemiBold" panose="020B0502040204020203" pitchFamily="34" charset="0"/>
                <a:sym typeface="Wingdings" panose="05000000000000000000" pitchFamily="2" charset="2"/>
              </a:rPr>
              <a:t></a:t>
            </a:r>
            <a:br>
              <a:rPr lang="de-CH" sz="4400" dirty="0" smtClean="0">
                <a:latin typeface="Bahnschrift SemiBold" panose="020B0502040204020203" pitchFamily="34" charset="0"/>
                <a:sym typeface="Wingdings" panose="05000000000000000000" pitchFamily="2" charset="2"/>
              </a:rPr>
            </a:br>
            <a:endParaRPr lang="de-CH" sz="4400" dirty="0" smtClean="0">
              <a:latin typeface="Bahnschrift SemiBold" panose="020B0502040204020203" pitchFamily="34" charset="0"/>
            </a:endParaRPr>
          </a:p>
          <a:p>
            <a:pPr marL="457200" indent="-457200">
              <a:buFont typeface="Arial" panose="020B0604020202020204" pitchFamily="34" charset="0"/>
              <a:buChar char="•"/>
            </a:pPr>
            <a:r>
              <a:rPr lang="de-CH" sz="3400" dirty="0">
                <a:latin typeface="Bahnschrift Light" panose="020B0502040204020203" pitchFamily="34" charset="0"/>
              </a:rPr>
              <a:t>Mit Zug statt Flugzeug </a:t>
            </a:r>
            <a:r>
              <a:rPr lang="de-CH" sz="3400" dirty="0" smtClean="0">
                <a:latin typeface="Bahnschrift Light" panose="020B0502040204020203" pitchFamily="34" charset="0"/>
              </a:rPr>
              <a:t>ZH - </a:t>
            </a:r>
            <a:r>
              <a:rPr lang="de-CH" sz="3400" dirty="0">
                <a:latin typeface="Bahnschrift Light" panose="020B0502040204020203" pitchFamily="34" charset="0"/>
              </a:rPr>
              <a:t>Berlin </a:t>
            </a:r>
            <a:r>
              <a:rPr lang="de-CH" sz="3400" dirty="0" smtClean="0">
                <a:latin typeface="Bahnschrift Light" panose="020B0502040204020203" pitchFamily="34" charset="0"/>
              </a:rPr>
              <a:t>retour: </a:t>
            </a:r>
            <a:r>
              <a:rPr lang="de-CH" sz="3400" dirty="0" smtClean="0">
                <a:solidFill>
                  <a:srgbClr val="339933"/>
                </a:solidFill>
                <a:latin typeface="Bahnschrift SemiBold" panose="020B0502040204020203" pitchFamily="34" charset="0"/>
              </a:rPr>
              <a:t>450 </a:t>
            </a:r>
            <a:r>
              <a:rPr lang="de-CH" sz="3400" dirty="0">
                <a:solidFill>
                  <a:srgbClr val="339933"/>
                </a:solidFill>
                <a:latin typeface="Bahnschrift SemiBold" panose="020B0502040204020203" pitchFamily="34" charset="0"/>
              </a:rPr>
              <a:t>kg CO</a:t>
            </a:r>
            <a:r>
              <a:rPr lang="de-CH" sz="3400" baseline="-25000" dirty="0">
                <a:solidFill>
                  <a:srgbClr val="339933"/>
                </a:solidFill>
                <a:latin typeface="Bahnschrift SemiBold" panose="020B0502040204020203" pitchFamily="34" charset="0"/>
              </a:rPr>
              <a:t>2</a:t>
            </a:r>
            <a:r>
              <a:rPr lang="de-CH" sz="3400" dirty="0">
                <a:solidFill>
                  <a:srgbClr val="339933"/>
                </a:solidFill>
                <a:latin typeface="Bahnschrift SemiBold" panose="020B0502040204020203" pitchFamily="34" charset="0"/>
              </a:rPr>
              <a:t>e eingespart</a:t>
            </a:r>
            <a:r>
              <a:rPr lang="de-CH" sz="3400" dirty="0">
                <a:latin typeface="Bahnschrift Light" panose="020B0502040204020203" pitchFamily="34" charset="0"/>
              </a:rPr>
              <a:t>. </a:t>
            </a:r>
            <a:r>
              <a:rPr lang="de-CH" sz="3400" dirty="0" smtClean="0">
                <a:latin typeface="Bahnschrift Light" panose="020B0502040204020203" pitchFamily="34" charset="0"/>
              </a:rPr>
              <a:t/>
            </a:r>
            <a:br>
              <a:rPr lang="de-CH" sz="3400" dirty="0" smtClean="0">
                <a:latin typeface="Bahnschrift Light" panose="020B0502040204020203" pitchFamily="34" charset="0"/>
              </a:rPr>
            </a:br>
            <a:endParaRPr lang="de-CH" sz="3400" dirty="0">
              <a:latin typeface="Bahnschrift Light" panose="020B0502040204020203" pitchFamily="34" charset="0"/>
            </a:endParaRPr>
          </a:p>
          <a:p>
            <a:pPr marL="457200" indent="-457200">
              <a:buFont typeface="Arial" panose="020B0604020202020204" pitchFamily="34" charset="0"/>
              <a:buChar char="•"/>
            </a:pPr>
            <a:r>
              <a:rPr lang="de-CH" sz="3400" dirty="0" smtClean="0">
                <a:latin typeface="Bahnschrift Light" panose="020B0502040204020203" pitchFamily="34" charset="0"/>
              </a:rPr>
              <a:t>1 x </a:t>
            </a:r>
            <a:r>
              <a:rPr lang="de-CH" sz="3400" dirty="0" err="1" smtClean="0">
                <a:latin typeface="Bahnschrift Light" panose="020B0502040204020203" pitchFamily="34" charset="0"/>
              </a:rPr>
              <a:t>Staycation</a:t>
            </a:r>
            <a:r>
              <a:rPr lang="de-CH" sz="3400" dirty="0" smtClean="0">
                <a:latin typeface="Bahnschrift Light" panose="020B0502040204020203" pitchFamily="34" charset="0"/>
              </a:rPr>
              <a:t> anstatt NYC: </a:t>
            </a:r>
            <a:br>
              <a:rPr lang="de-CH" sz="3400" dirty="0" smtClean="0">
                <a:latin typeface="Bahnschrift Light" panose="020B0502040204020203" pitchFamily="34" charset="0"/>
              </a:rPr>
            </a:br>
            <a:r>
              <a:rPr lang="de-CH" sz="3400" dirty="0" smtClean="0">
                <a:solidFill>
                  <a:srgbClr val="339933"/>
                </a:solidFill>
                <a:latin typeface="Bahnschrift SemiBold" panose="020B0502040204020203" pitchFamily="34" charset="0"/>
              </a:rPr>
              <a:t>3000 kg CO</a:t>
            </a:r>
            <a:r>
              <a:rPr lang="de-CH" sz="3400" baseline="-25000" dirty="0" smtClean="0">
                <a:solidFill>
                  <a:srgbClr val="339933"/>
                </a:solidFill>
                <a:latin typeface="Bahnschrift SemiBold" panose="020B0502040204020203" pitchFamily="34" charset="0"/>
              </a:rPr>
              <a:t>2</a:t>
            </a:r>
            <a:r>
              <a:rPr lang="de-CH" sz="3400" dirty="0" smtClean="0">
                <a:solidFill>
                  <a:srgbClr val="339933"/>
                </a:solidFill>
                <a:latin typeface="Bahnschrift SemiBold" panose="020B0502040204020203" pitchFamily="34" charset="0"/>
              </a:rPr>
              <a:t>e eingespart</a:t>
            </a:r>
            <a:r>
              <a:rPr lang="de-CH" sz="3400" dirty="0" smtClean="0">
                <a:latin typeface="Bahnschrift Light" panose="020B0502040204020203" pitchFamily="34" charset="0"/>
              </a:rPr>
              <a:t>. </a:t>
            </a:r>
          </a:p>
          <a:p>
            <a:pPr defTabSz="447675"/>
            <a:r>
              <a:rPr lang="de-CH" sz="2900" dirty="0" smtClean="0">
                <a:latin typeface="Bahnschrift Light" panose="020B0502040204020203" pitchFamily="34" charset="0"/>
              </a:rPr>
              <a:t>	</a:t>
            </a:r>
            <a:r>
              <a:rPr lang="de-CH" sz="2600" dirty="0" smtClean="0">
                <a:latin typeface="Bahnschrift Light" panose="020B0502040204020203" pitchFamily="34" charset="0"/>
              </a:rPr>
              <a:t>(entspricht 1 </a:t>
            </a:r>
            <a:r>
              <a:rPr lang="de-CH" sz="2600" dirty="0">
                <a:latin typeface="Bahnschrift Light" panose="020B0502040204020203" pitchFamily="34" charset="0"/>
              </a:rPr>
              <a:t>Plastiktüte täglich für </a:t>
            </a:r>
            <a:r>
              <a:rPr lang="de-CH" sz="2600" dirty="0" smtClean="0">
                <a:latin typeface="Bahnschrift Light" panose="020B0502040204020203" pitchFamily="34" charset="0"/>
              </a:rPr>
              <a:t>660 </a:t>
            </a:r>
            <a:r>
              <a:rPr lang="de-CH" sz="2600" dirty="0">
                <a:latin typeface="Bahnschrift Light" panose="020B0502040204020203" pitchFamily="34" charset="0"/>
              </a:rPr>
              <a:t>Jahre)</a:t>
            </a:r>
          </a:p>
          <a:p>
            <a:endParaRPr lang="de-CH" sz="3400" dirty="0" smtClean="0"/>
          </a:p>
          <a:p>
            <a:r>
              <a:rPr lang="de-CH" sz="2600" dirty="0">
                <a:latin typeface="Bahnschrift SemiBold" panose="020B0502040204020203" pitchFamily="34" charset="0"/>
              </a:rPr>
              <a:t>Ü</a:t>
            </a:r>
            <a:r>
              <a:rPr lang="de-CH" sz="2600" dirty="0" smtClean="0">
                <a:latin typeface="Bahnschrift SemiBold" panose="020B0502040204020203" pitchFamily="34" charset="0"/>
              </a:rPr>
              <a:t>brigens: Streaming ist nicht das neue Fliegen!</a:t>
            </a:r>
          </a:p>
          <a:p>
            <a:r>
              <a:rPr lang="de-CH" sz="2600" dirty="0" smtClean="0">
                <a:latin typeface="Bahnschrift Light" panose="020B0502040204020203" pitchFamily="34" charset="0"/>
              </a:rPr>
              <a:t>1 x </a:t>
            </a:r>
            <a:r>
              <a:rPr lang="de-CH" sz="2600" dirty="0">
                <a:latin typeface="Bahnschrift Light" panose="020B0502040204020203" pitchFamily="34" charset="0"/>
              </a:rPr>
              <a:t>nach NYC = 8 Jahre jeden Tag 12 Stunden </a:t>
            </a:r>
            <a:r>
              <a:rPr lang="de-CH" sz="2600" dirty="0" err="1">
                <a:latin typeface="Bahnschrift Light" panose="020B0502040204020203" pitchFamily="34" charset="0"/>
              </a:rPr>
              <a:t>Netflix</a:t>
            </a:r>
            <a:r>
              <a:rPr lang="de-CH" sz="2600" dirty="0">
                <a:latin typeface="Bahnschrift Light" panose="020B0502040204020203" pitchFamily="34" charset="0"/>
              </a:rPr>
              <a:t> </a:t>
            </a:r>
            <a:r>
              <a:rPr lang="de-CH" sz="2600" dirty="0" smtClean="0">
                <a:latin typeface="Bahnschrift Light" panose="020B0502040204020203" pitchFamily="34" charset="0"/>
              </a:rPr>
              <a:t>schauen. </a:t>
            </a:r>
            <a:r>
              <a:rPr lang="de-CH" sz="1600" dirty="0" smtClean="0">
                <a:latin typeface="Bahnschrift Light" panose="020B0502040204020203" pitchFamily="34" charset="0"/>
              </a:rPr>
              <a:t>(</a:t>
            </a:r>
            <a:r>
              <a:rPr lang="en-GB" sz="1600" u="sng" dirty="0" err="1" smtClean="0">
                <a:latin typeface="Bahnschrift Light" panose="020B0502040204020203" pitchFamily="34" charset="0"/>
                <a:hlinkClick r:id="rId5"/>
              </a:rPr>
              <a:t>Quelle</a:t>
            </a:r>
            <a:r>
              <a:rPr lang="en-GB" sz="1600" u="sng" dirty="0" smtClean="0">
                <a:latin typeface="Bahnschrift Light" panose="020B0502040204020203" pitchFamily="34" charset="0"/>
                <a:hlinkClick r:id="rId5"/>
              </a:rPr>
              <a:t>)</a:t>
            </a:r>
            <a:endParaRPr lang="de-CH" sz="1600" dirty="0" smtClean="0">
              <a:latin typeface="Bahnschrift Light" panose="020B0502040204020203" pitchFamily="34" charset="0"/>
            </a:endParaRPr>
          </a:p>
          <a:p>
            <a:endParaRPr lang="de-CH" dirty="0" smtClean="0"/>
          </a:p>
        </p:txBody>
      </p:sp>
      <p:sp>
        <p:nvSpPr>
          <p:cNvPr id="4" name="Content Placeholder 2"/>
          <p:cNvSpPr txBox="1">
            <a:spLocks/>
          </p:cNvSpPr>
          <p:nvPr/>
        </p:nvSpPr>
        <p:spPr>
          <a:xfrm>
            <a:off x="107504" y="195486"/>
            <a:ext cx="3960440" cy="1584176"/>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Bahnschrift Light SemiCondensed"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Bahnschrift Light SemiCondensed"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Bahnschrift Light SemiCondensed"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SemiCondensed"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CH" sz="1800" dirty="0" smtClean="0">
                <a:latin typeface="Bahnschrift SemiBold" panose="020B0502040204020203" pitchFamily="34" charset="0"/>
              </a:rPr>
              <a:t>P.S. Kompensieren bringt dem Klima mit grosser Wahrscheinlichkeit nix. Geld besser einer Umweltorganisation spenden. </a:t>
            </a:r>
          </a:p>
          <a:p>
            <a:r>
              <a:rPr lang="de-CH" sz="1800" dirty="0" smtClean="0">
                <a:latin typeface="Bahnschrift SemiBold" panose="020B0502040204020203" pitchFamily="34" charset="0"/>
              </a:rPr>
              <a:t/>
            </a:r>
            <a:br>
              <a:rPr lang="de-CH" sz="1800" dirty="0" smtClean="0">
                <a:latin typeface="Bahnschrift SemiBold" panose="020B0502040204020203" pitchFamily="34" charset="0"/>
              </a:rPr>
            </a:br>
            <a:r>
              <a:rPr lang="de-CH" sz="1100" dirty="0" smtClean="0">
                <a:latin typeface="Bahnschrift SemiBold" panose="020B0502040204020203" pitchFamily="34" charset="0"/>
              </a:rPr>
              <a:t>(Glaubt mir, </a:t>
            </a:r>
            <a:r>
              <a:rPr lang="de-CH" sz="1100" dirty="0" smtClean="0">
                <a:latin typeface="Bahnschrift SemiBold" panose="020B0502040204020203" pitchFamily="34" charset="0"/>
                <a:hlinkClick r:id="rId6"/>
              </a:rPr>
              <a:t>das war 20 Jahre lang mein Forschungsgebiet</a:t>
            </a:r>
            <a:r>
              <a:rPr lang="de-CH" sz="1100" dirty="0" smtClean="0">
                <a:latin typeface="Bahnschrift SemiBold" panose="020B0502040204020203" pitchFamily="34" charset="0"/>
              </a:rPr>
              <a:t>)</a:t>
            </a:r>
          </a:p>
        </p:txBody>
      </p:sp>
    </p:spTree>
    <p:extLst>
      <p:ext uri="{BB962C8B-B14F-4D97-AF65-F5344CB8AC3E}">
        <p14:creationId xmlns:p14="http://schemas.microsoft.com/office/powerpoint/2010/main" val="18342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5873" y="0"/>
            <a:ext cx="9133649" cy="6074234"/>
          </a:xfrm>
        </p:spPr>
      </p:pic>
      <p:sp>
        <p:nvSpPr>
          <p:cNvPr id="2" name="Title 1"/>
          <p:cNvSpPr>
            <a:spLocks noGrp="1"/>
          </p:cNvSpPr>
          <p:nvPr>
            <p:ph type="title"/>
          </p:nvPr>
        </p:nvSpPr>
        <p:spPr>
          <a:xfrm>
            <a:off x="569396" y="1779662"/>
            <a:ext cx="8229600" cy="857250"/>
          </a:xfrm>
        </p:spPr>
        <p:txBody>
          <a:bodyPr>
            <a:noAutofit/>
          </a:bodyPr>
          <a:lstStyle/>
          <a:p>
            <a:r>
              <a:rPr lang="de-CH" sz="8000" dirty="0" smtClean="0">
                <a:solidFill>
                  <a:schemeClr val="bg1"/>
                </a:solidFill>
              </a:rPr>
              <a:t>Wohnen</a:t>
            </a:r>
            <a:endParaRPr lang="de-CH" sz="5400" dirty="0" smtClean="0">
              <a:solidFill>
                <a:schemeClr val="bg1"/>
              </a:solidFill>
            </a:endParaRPr>
          </a:p>
        </p:txBody>
      </p:sp>
      <p:sp>
        <p:nvSpPr>
          <p:cNvPr id="10" name="Rectangle 9"/>
          <p:cNvSpPr/>
          <p:nvPr/>
        </p:nvSpPr>
        <p:spPr>
          <a:xfrm>
            <a:off x="5431741" y="5025538"/>
            <a:ext cx="3342197" cy="276999"/>
          </a:xfrm>
          <a:prstGeom prst="rect">
            <a:avLst/>
          </a:prstGeom>
        </p:spPr>
        <p:txBody>
          <a:bodyPr wrap="none">
            <a:spAutoFit/>
          </a:bodyPr>
          <a:lstStyle/>
          <a:p>
            <a:r>
              <a:rPr lang="de-CH" sz="1200" dirty="0" smtClean="0">
                <a:latin typeface="Futura Bk BT" panose="020B0502020204020303" pitchFamily="34" charset="0"/>
              </a:rPr>
              <a:t>Quelle: </a:t>
            </a:r>
            <a:r>
              <a:rPr lang="de-CH" sz="1200" dirty="0" smtClean="0">
                <a:latin typeface="Futura Bk BT" panose="020B0502020204020303" pitchFamily="34" charset="0"/>
                <a:hlinkClick r:id="rId4"/>
              </a:rPr>
              <a:t>Republik</a:t>
            </a:r>
            <a:r>
              <a:rPr lang="de-CH" sz="1200" dirty="0" smtClean="0">
                <a:latin typeface="Futura Bk BT" panose="020B0502020204020303" pitchFamily="34" charset="0"/>
              </a:rPr>
              <a:t>, Studie: EMPA </a:t>
            </a:r>
            <a:r>
              <a:rPr lang="de-CH" sz="1200" dirty="0" smtClean="0">
                <a:latin typeface="Futura Bk BT" panose="020B0502020204020303" pitchFamily="34" charset="0"/>
                <a:hlinkClick r:id="rId5"/>
              </a:rPr>
              <a:t>Match Synthese</a:t>
            </a:r>
            <a:endParaRPr lang="de-CH" sz="1200" dirty="0">
              <a:latin typeface="Futura Bk BT" panose="020B0502020204020303" pitchFamily="34" charset="0"/>
            </a:endParaRPr>
          </a:p>
        </p:txBody>
      </p:sp>
    </p:spTree>
    <p:extLst>
      <p:ext uri="{BB962C8B-B14F-4D97-AF65-F5344CB8AC3E}">
        <p14:creationId xmlns:p14="http://schemas.microsoft.com/office/powerpoint/2010/main" val="3577673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267494"/>
            <a:ext cx="4608512" cy="4752528"/>
          </a:xfrm>
        </p:spPr>
        <p:txBody>
          <a:bodyPr>
            <a:normAutofit fontScale="70000" lnSpcReduction="20000"/>
          </a:bodyPr>
          <a:lstStyle/>
          <a:p>
            <a:r>
              <a:rPr lang="de-CH" sz="6400" dirty="0" smtClean="0">
                <a:latin typeface="Bahnschrift SemiBold" panose="020B0502040204020203" pitchFamily="34" charset="0"/>
              </a:rPr>
              <a:t>Das bringt viel:</a:t>
            </a:r>
          </a:p>
          <a:p>
            <a:endParaRPr lang="de-CH" sz="3400" dirty="0" smtClean="0">
              <a:solidFill>
                <a:srgbClr val="CC0000"/>
              </a:solidFill>
              <a:latin typeface="Bahnschrift SemiBold" panose="020B0502040204020203" pitchFamily="34" charset="0"/>
            </a:endParaRPr>
          </a:p>
          <a:p>
            <a:r>
              <a:rPr lang="de-CH" b="1" dirty="0" smtClean="0">
                <a:latin typeface="Bahnschrift SemiBold" panose="020B0502040204020203" pitchFamily="34" charset="0"/>
              </a:rPr>
              <a:t>Weg von Erdöl und Erdgas</a:t>
            </a:r>
          </a:p>
          <a:p>
            <a:r>
              <a:rPr lang="de-CH" sz="2600" b="1" dirty="0" smtClean="0">
                <a:latin typeface="Bahnschrift Light" panose="020B0502040204020203" pitchFamily="34" charset="0"/>
              </a:rPr>
              <a:t>Von </a:t>
            </a:r>
            <a:r>
              <a:rPr lang="de-CH" sz="2600" b="1" dirty="0">
                <a:latin typeface="Bahnschrift Light" panose="020B0502040204020203" pitchFamily="34" charset="0"/>
              </a:rPr>
              <a:t>Erdölheizung auf </a:t>
            </a:r>
            <a:r>
              <a:rPr lang="de-CH" sz="2600" b="1" dirty="0" smtClean="0">
                <a:latin typeface="Bahnschrift Light" panose="020B0502040204020203" pitchFamily="34" charset="0"/>
              </a:rPr>
              <a:t>Wärmepumpe: </a:t>
            </a:r>
            <a:r>
              <a:rPr lang="de-CH" sz="2600" dirty="0" smtClean="0">
                <a:latin typeface="Bahnschrift Light" panose="020B0502040204020203" pitchFamily="34" charset="0"/>
              </a:rPr>
              <a:t> </a:t>
            </a:r>
            <a:r>
              <a:rPr lang="de-CH" dirty="0">
                <a:solidFill>
                  <a:srgbClr val="339933"/>
                </a:solidFill>
                <a:latin typeface="Bahnschrift SemiBold" panose="020B0502040204020203" pitchFamily="34" charset="0"/>
              </a:rPr>
              <a:t>ca. 1200 kg CO</a:t>
            </a:r>
            <a:r>
              <a:rPr lang="de-CH" baseline="-25000" dirty="0">
                <a:solidFill>
                  <a:srgbClr val="339933"/>
                </a:solidFill>
                <a:latin typeface="Bahnschrift SemiBold" panose="020B0502040204020203" pitchFamily="34" charset="0"/>
              </a:rPr>
              <a:t>2</a:t>
            </a:r>
            <a:r>
              <a:rPr lang="de-CH" dirty="0">
                <a:solidFill>
                  <a:srgbClr val="339933"/>
                </a:solidFill>
                <a:latin typeface="Bahnschrift SemiBold" panose="020B0502040204020203" pitchFamily="34" charset="0"/>
              </a:rPr>
              <a:t> </a:t>
            </a:r>
            <a:r>
              <a:rPr lang="de-CH" dirty="0" smtClean="0">
                <a:solidFill>
                  <a:srgbClr val="339933"/>
                </a:solidFill>
                <a:latin typeface="Bahnschrift SemiBold" panose="020B0502040204020203" pitchFamily="34" charset="0"/>
              </a:rPr>
              <a:t>pro Jahr eingespart</a:t>
            </a:r>
            <a:r>
              <a:rPr lang="de-CH" dirty="0">
                <a:solidFill>
                  <a:srgbClr val="339933"/>
                </a:solidFill>
                <a:latin typeface="Bahnschrift SemiBold" panose="020B0502040204020203" pitchFamily="34" charset="0"/>
              </a:rPr>
              <a:t>. </a:t>
            </a:r>
          </a:p>
          <a:p>
            <a:endParaRPr lang="de-CH" dirty="0" smtClean="0">
              <a:solidFill>
                <a:srgbClr val="339933"/>
              </a:solidFill>
              <a:latin typeface="Bahnschrift SemiBold" panose="020B0502040204020203" pitchFamily="34" charset="0"/>
            </a:endParaRPr>
          </a:p>
          <a:p>
            <a:r>
              <a:rPr lang="de-CH" sz="3100" b="1" dirty="0" smtClean="0">
                <a:latin typeface="Bahnschrift SemiBold" panose="020B0502040204020203" pitchFamily="34" charset="0"/>
              </a:rPr>
              <a:t>Isolieren und weniger Wohnfläche.</a:t>
            </a:r>
          </a:p>
          <a:p>
            <a:endParaRPr lang="de-CH" sz="3100" b="1" dirty="0" smtClean="0">
              <a:latin typeface="Bahnschrift SemiBold" panose="020B0502040204020203" pitchFamily="34" charset="0"/>
            </a:endParaRPr>
          </a:p>
          <a:p>
            <a:r>
              <a:rPr lang="de-CH" sz="3100" b="1" dirty="0" smtClean="0">
                <a:latin typeface="Bahnschrift SemiBold" panose="020B0502040204020203" pitchFamily="34" charset="0"/>
              </a:rPr>
              <a:t>Mehr Solarstrom </a:t>
            </a:r>
            <a:br>
              <a:rPr lang="de-CH" sz="3100" b="1" dirty="0" smtClean="0">
                <a:latin typeface="Bahnschrift SemiBold" panose="020B0502040204020203" pitchFamily="34" charset="0"/>
              </a:rPr>
            </a:br>
            <a:r>
              <a:rPr lang="de-CH" sz="2600" b="1" dirty="0" smtClean="0">
                <a:latin typeface="Bahnschrift SemiBold" panose="020B0502040204020203" pitchFamily="34" charset="0"/>
              </a:rPr>
              <a:t>Von </a:t>
            </a:r>
            <a:r>
              <a:rPr lang="de-CH" sz="2600" b="1" dirty="0">
                <a:latin typeface="Bahnschrift SemiBold" panose="020B0502040204020203" pitchFamily="34" charset="0"/>
              </a:rPr>
              <a:t>Standard Strom zu Ökostrom «</a:t>
            </a:r>
            <a:r>
              <a:rPr lang="de-CH" sz="2600" b="1" dirty="0" err="1">
                <a:latin typeface="Bahnschrift SemiBold" panose="020B0502040204020203" pitchFamily="34" charset="0"/>
              </a:rPr>
              <a:t>naturemade</a:t>
            </a:r>
            <a:r>
              <a:rPr lang="de-CH" sz="2600" b="1" dirty="0">
                <a:latin typeface="Bahnschrift SemiBold" panose="020B0502040204020203" pitchFamily="34" charset="0"/>
              </a:rPr>
              <a:t> </a:t>
            </a:r>
            <a:r>
              <a:rPr lang="de-CH" sz="2600" b="1" dirty="0" err="1">
                <a:latin typeface="Bahnschrift SemiBold" panose="020B0502040204020203" pitchFamily="34" charset="0"/>
              </a:rPr>
              <a:t>star</a:t>
            </a:r>
            <a:r>
              <a:rPr lang="de-CH" sz="2600" b="1" dirty="0">
                <a:latin typeface="Bahnschrift SemiBold" panose="020B0502040204020203" pitchFamily="34" charset="0"/>
              </a:rPr>
              <a:t>»: </a:t>
            </a:r>
            <a:r>
              <a:rPr lang="de-CH" sz="2600" dirty="0" smtClean="0">
                <a:solidFill>
                  <a:srgbClr val="339933"/>
                </a:solidFill>
                <a:latin typeface="Bahnschrift SemiBold" panose="020B0502040204020203" pitchFamily="34" charset="0"/>
              </a:rPr>
              <a:t>270 kg </a:t>
            </a:r>
            <a:r>
              <a:rPr lang="de-CH" sz="2600" dirty="0">
                <a:solidFill>
                  <a:srgbClr val="339933"/>
                </a:solidFill>
                <a:latin typeface="Bahnschrift SemiBold" panose="020B0502040204020203" pitchFamily="34" charset="0"/>
              </a:rPr>
              <a:t>CO</a:t>
            </a:r>
            <a:r>
              <a:rPr lang="de-CH" sz="2600" baseline="-25000" dirty="0">
                <a:solidFill>
                  <a:srgbClr val="339933"/>
                </a:solidFill>
                <a:latin typeface="Bahnschrift SemiBold" panose="020B0502040204020203" pitchFamily="34" charset="0"/>
              </a:rPr>
              <a:t>2</a:t>
            </a:r>
            <a:r>
              <a:rPr lang="de-CH" sz="2600" dirty="0">
                <a:solidFill>
                  <a:srgbClr val="339933"/>
                </a:solidFill>
                <a:latin typeface="Bahnschrift SemiBold" panose="020B0502040204020203" pitchFamily="34" charset="0"/>
              </a:rPr>
              <a:t> pro Jahr eingespart.</a:t>
            </a:r>
          </a:p>
          <a:p>
            <a:endParaRPr lang="de-CH" sz="3100" dirty="0" smtClean="0">
              <a:solidFill>
                <a:srgbClr val="339933"/>
              </a:solidFill>
              <a:latin typeface="Bahnschrift SemiBold" panose="020B0502040204020203" pitchFamily="34" charset="0"/>
            </a:endParaRPr>
          </a:p>
          <a:p>
            <a:endParaRPr lang="de-CH" sz="3100" dirty="0">
              <a:solidFill>
                <a:srgbClr val="339933"/>
              </a:solidFill>
              <a:latin typeface="Bahnschrift SemiBold" panose="020B0502040204020203"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b="-1209"/>
          <a:stretch/>
        </p:blipFill>
        <p:spPr>
          <a:xfrm>
            <a:off x="0" y="-20663"/>
            <a:ext cx="4283968" cy="5285053"/>
          </a:xfrm>
          <a:prstGeom prst="rect">
            <a:avLst/>
          </a:prstGeom>
        </p:spPr>
      </p:pic>
    </p:spTree>
    <p:extLst>
      <p:ext uri="{BB962C8B-B14F-4D97-AF65-F5344CB8AC3E}">
        <p14:creationId xmlns:p14="http://schemas.microsoft.com/office/powerpoint/2010/main" val="19676288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08473"/>
          </a:xfrm>
          <a:prstGeom prst="rect">
            <a:avLst/>
          </a:prstGeom>
        </p:spPr>
      </p:pic>
      <p:sp>
        <p:nvSpPr>
          <p:cNvPr id="2" name="Title 1"/>
          <p:cNvSpPr>
            <a:spLocks noGrp="1"/>
          </p:cNvSpPr>
          <p:nvPr>
            <p:ph type="title"/>
          </p:nvPr>
        </p:nvSpPr>
        <p:spPr>
          <a:xfrm>
            <a:off x="457200" y="2146986"/>
            <a:ext cx="8229600" cy="857250"/>
          </a:xfrm>
        </p:spPr>
        <p:txBody>
          <a:bodyPr>
            <a:noAutofit/>
          </a:bodyPr>
          <a:lstStyle/>
          <a:p>
            <a:r>
              <a:rPr lang="de-CH" sz="8000" dirty="0" smtClean="0">
                <a:solidFill>
                  <a:schemeClr val="bg1"/>
                </a:solidFill>
              </a:rPr>
              <a:t>Ernährung</a:t>
            </a:r>
            <a:endParaRPr lang="de-CH" sz="6000" dirty="0">
              <a:solidFill>
                <a:schemeClr val="bg1"/>
              </a:solidFill>
            </a:endParaRPr>
          </a:p>
        </p:txBody>
      </p:sp>
    </p:spTree>
    <p:extLst>
      <p:ext uri="{BB962C8B-B14F-4D97-AF65-F5344CB8AC3E}">
        <p14:creationId xmlns:p14="http://schemas.microsoft.com/office/powerpoint/2010/main" val="21541829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Landwirtschaft dominiert Natur</a:t>
            </a:r>
            <a:endParaRPr lang="de-CH" dirty="0"/>
          </a:p>
        </p:txBody>
      </p:sp>
      <p:sp>
        <p:nvSpPr>
          <p:cNvPr id="3" name="Content Placeholder 2"/>
          <p:cNvSpPr>
            <a:spLocks noGrp="1"/>
          </p:cNvSpPr>
          <p:nvPr>
            <p:ph idx="1"/>
          </p:nvPr>
        </p:nvSpPr>
        <p:spPr/>
        <p:txBody>
          <a:bodyPr/>
          <a:lstStyle/>
          <a:p>
            <a:endParaRPr lang="de-CH" dirty="0"/>
          </a:p>
        </p:txBody>
      </p:sp>
      <p:pic>
        <p:nvPicPr>
          <p:cNvPr id="4"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168755" y="1447800"/>
            <a:ext cx="4763285" cy="364423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cstate="screen">
            <a:extLst>
              <a:ext uri="{28A0092B-C50C-407E-A947-70E740481C1C}">
                <a14:useLocalDpi xmlns:a14="http://schemas.microsoft.com/office/drawing/2010/main"/>
              </a:ext>
            </a:extLst>
          </a:blip>
          <a:srcRect/>
          <a:stretch/>
        </p:blipFill>
        <p:spPr bwMode="auto">
          <a:xfrm>
            <a:off x="4932040" y="1240697"/>
            <a:ext cx="4176464" cy="3275269"/>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948264" y="4767832"/>
            <a:ext cx="2064735" cy="461665"/>
          </a:xfrm>
          <a:prstGeom prst="rect">
            <a:avLst/>
          </a:prstGeom>
        </p:spPr>
        <p:txBody>
          <a:bodyPr wrap="square">
            <a:spAutoFit/>
          </a:bodyPr>
          <a:lstStyle/>
          <a:p>
            <a:r>
              <a:rPr lang="de-CH" sz="1200" dirty="0" smtClean="0">
                <a:latin typeface="Bahnschrift Light SemiCondensed" panose="020B0502040204020203" pitchFamily="34" charset="0"/>
                <a:hlinkClick r:id="rId5"/>
              </a:rPr>
              <a:t>Quelle: </a:t>
            </a:r>
            <a:r>
              <a:rPr lang="de-CH" sz="1200" u="sng" dirty="0" smtClean="0">
                <a:latin typeface="Bahnschrift Light SemiCondensed" panose="020B0502040204020203" pitchFamily="34" charset="0"/>
                <a:hlinkClick r:id="rId5"/>
              </a:rPr>
              <a:t>The Guardian</a:t>
            </a:r>
            <a:r>
              <a:rPr lang="de-CH" sz="1200" u="sng" dirty="0" smtClean="0">
                <a:latin typeface="Bahnschrift Light SemiCondensed" panose="020B0502040204020203" pitchFamily="34" charset="0"/>
              </a:rPr>
              <a:t> </a:t>
            </a:r>
            <a:r>
              <a:rPr lang="de-CH" sz="1200" dirty="0">
                <a:latin typeface="Bahnschrift Light SemiCondensed" panose="020B0502040204020203" pitchFamily="34" charset="0"/>
              </a:rPr>
              <a:t>und </a:t>
            </a:r>
            <a:r>
              <a:rPr lang="de-CH" sz="1200" dirty="0">
                <a:latin typeface="Bahnschrift Light SemiCondensed" panose="020B0502040204020203" pitchFamily="34" charset="0"/>
                <a:hlinkClick r:id="rId6"/>
              </a:rPr>
              <a:t>CH</a:t>
            </a:r>
            <a:r>
              <a:rPr lang="de-CH" sz="1200" dirty="0">
                <a:latin typeface="Bahnschrift Light SemiCondensed" panose="020B0502040204020203" pitchFamily="34" charset="0"/>
              </a:rPr>
              <a:t> </a:t>
            </a:r>
          </a:p>
          <a:p>
            <a:r>
              <a:rPr lang="de-CH" sz="1200" dirty="0" smtClean="0">
                <a:latin typeface="Bahnschrift Light SemiCondensed" panose="020B0502040204020203" pitchFamily="34" charset="0"/>
              </a:rPr>
              <a:t>. </a:t>
            </a:r>
            <a:endParaRPr lang="de-CH" sz="1200" dirty="0">
              <a:latin typeface="Bahnschrift Light SemiCondensed" panose="020B0502040204020203" pitchFamily="34" charset="0"/>
            </a:endParaRPr>
          </a:p>
        </p:txBody>
      </p:sp>
      <p:sp>
        <p:nvSpPr>
          <p:cNvPr id="7" name="TextBox 6"/>
          <p:cNvSpPr txBox="1"/>
          <p:nvPr/>
        </p:nvSpPr>
        <p:spPr>
          <a:xfrm>
            <a:off x="5148064" y="2643758"/>
            <a:ext cx="3816424" cy="369332"/>
          </a:xfrm>
          <a:prstGeom prst="rect">
            <a:avLst/>
          </a:prstGeom>
          <a:solidFill>
            <a:schemeClr val="accent2">
              <a:lumMod val="60000"/>
              <a:lumOff val="40000"/>
            </a:schemeClr>
          </a:solidFill>
        </p:spPr>
        <p:txBody>
          <a:bodyPr wrap="square" rtlCol="0">
            <a:spAutoFit/>
          </a:bodyPr>
          <a:lstStyle/>
          <a:p>
            <a:r>
              <a:rPr lang="de-CH" dirty="0" smtClean="0">
                <a:latin typeface="Bahnschrift SemiBold" panose="020B0502040204020203" pitchFamily="34" charset="0"/>
              </a:rPr>
              <a:t>In der Schweiz sind es nur noch 6% </a:t>
            </a:r>
            <a:endParaRPr lang="de-CH" dirty="0">
              <a:latin typeface="Bahnschrift SemiBold" panose="020B0502040204020203" pitchFamily="34" charset="0"/>
            </a:endParaRPr>
          </a:p>
        </p:txBody>
      </p:sp>
    </p:spTree>
    <p:extLst>
      <p:ext uri="{BB962C8B-B14F-4D97-AF65-F5344CB8AC3E}">
        <p14:creationId xmlns:p14="http://schemas.microsoft.com/office/powerpoint/2010/main" val="34517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9800" y="1203598"/>
            <a:ext cx="5857000" cy="3391025"/>
          </a:xfrm>
        </p:spPr>
        <p:txBody>
          <a:bodyPr>
            <a:normAutofit fontScale="92500" lnSpcReduction="20000"/>
          </a:bodyPr>
          <a:lstStyle/>
          <a:p>
            <a:pPr marL="457200" indent="-457200">
              <a:buFont typeface="Arial" panose="020B0604020202020204" pitchFamily="34" charset="0"/>
              <a:buChar char="•"/>
            </a:pPr>
            <a:r>
              <a:rPr lang="de-CH" dirty="0" smtClean="0"/>
              <a:t>Der Klimavorteil von Bio ist begrenzt.</a:t>
            </a:r>
          </a:p>
          <a:p>
            <a:pPr marL="457200" indent="-457200">
              <a:buFont typeface="Arial" panose="020B0604020202020204" pitchFamily="34" charset="0"/>
              <a:buChar char="•"/>
            </a:pPr>
            <a:r>
              <a:rPr lang="de-CH" dirty="0" smtClean="0"/>
              <a:t>Aber biologischer </a:t>
            </a:r>
            <a:r>
              <a:rPr lang="de-CH" dirty="0"/>
              <a:t>Landbau fördert </a:t>
            </a:r>
            <a:r>
              <a:rPr lang="de-CH" dirty="0" smtClean="0"/>
              <a:t>Artenvielfalt. </a:t>
            </a:r>
          </a:p>
          <a:p>
            <a:pPr marL="457200" indent="-457200">
              <a:buFont typeface="Arial" panose="020B0604020202020204" pitchFamily="34" charset="0"/>
              <a:buChar char="•"/>
            </a:pPr>
            <a:r>
              <a:rPr lang="de-CH" dirty="0" smtClean="0"/>
              <a:t>Ökobilanz deutlich besser als bei konventioneller </a:t>
            </a:r>
            <a:r>
              <a:rPr lang="de-CH" dirty="0"/>
              <a:t>Produktion</a:t>
            </a:r>
            <a:r>
              <a:rPr lang="de-CH" dirty="0" smtClean="0"/>
              <a:t>.</a:t>
            </a:r>
          </a:p>
          <a:p>
            <a:pPr marL="457200" indent="-457200">
              <a:buFont typeface="Arial" panose="020B0604020202020204" pitchFamily="34" charset="0"/>
              <a:buChar char="•"/>
            </a:pPr>
            <a:r>
              <a:rPr lang="de-CH" dirty="0" smtClean="0"/>
              <a:t>Auch die Tiere sind weniger unglücklich.</a:t>
            </a:r>
            <a:endParaRPr lang="de-CH" dirty="0"/>
          </a:p>
        </p:txBody>
      </p:sp>
      <p:pic>
        <p:nvPicPr>
          <p:cNvPr id="54274" name="Picture 2" descr="Clever Online: Labe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9" y="1059582"/>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123478"/>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Bahnschrift SemiBold" panose="020B0502040204020203" pitchFamily="34" charset="0"/>
                <a:ea typeface="+mj-ea"/>
                <a:cs typeface="+mj-cs"/>
              </a:defRPr>
            </a:lvl1pPr>
          </a:lstStyle>
          <a:p>
            <a:r>
              <a:rPr lang="de-CH" sz="3600" dirty="0" smtClean="0"/>
              <a:t>Wie wichtig ist Bio?</a:t>
            </a:r>
            <a:endParaRPr lang="de-CH" sz="3600" dirty="0"/>
          </a:p>
        </p:txBody>
      </p:sp>
    </p:spTree>
    <p:extLst>
      <p:ext uri="{BB962C8B-B14F-4D97-AF65-F5344CB8AC3E}">
        <p14:creationId xmlns:p14="http://schemas.microsoft.com/office/powerpoint/2010/main" val="1444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1470"/>
            <a:ext cx="8229600" cy="857250"/>
          </a:xfrm>
        </p:spPr>
        <p:txBody>
          <a:bodyPr/>
          <a:lstStyle/>
          <a:p>
            <a:r>
              <a:rPr lang="de-CH" dirty="0" err="1" smtClean="0"/>
              <a:t>Foodwaste</a:t>
            </a:r>
            <a:endParaRPr lang="de-CH" dirty="0"/>
          </a:p>
        </p:txBody>
      </p:sp>
      <p:pic>
        <p:nvPicPr>
          <p:cNvPr id="5" name="Content Placeholder 4"/>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251520" y="1059582"/>
            <a:ext cx="8640960" cy="3993743"/>
          </a:xfrm>
        </p:spPr>
      </p:pic>
    </p:spTree>
    <p:extLst>
      <p:ext uri="{BB962C8B-B14F-4D97-AF65-F5344CB8AC3E}">
        <p14:creationId xmlns:p14="http://schemas.microsoft.com/office/powerpoint/2010/main" val="3057414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sp>
        <p:nvSpPr>
          <p:cNvPr id="3" name="Content Placeholder 2"/>
          <p:cNvSpPr>
            <a:spLocks noGrp="1"/>
          </p:cNvSpPr>
          <p:nvPr>
            <p:ph sz="half" idx="1"/>
          </p:nvPr>
        </p:nvSpPr>
        <p:spPr/>
        <p:txBody>
          <a:bodyPr/>
          <a:lstStyle/>
          <a:p>
            <a:endParaRPr lang="de-CH" dirty="0"/>
          </a:p>
        </p:txBody>
      </p:sp>
      <p:sp>
        <p:nvSpPr>
          <p:cNvPr id="4" name="Content Placeholder 3"/>
          <p:cNvSpPr>
            <a:spLocks noGrp="1"/>
          </p:cNvSpPr>
          <p:nvPr>
            <p:ph sz="half" idx="2"/>
          </p:nvPr>
        </p:nvSpPr>
        <p:spPr/>
        <p:txBody>
          <a:bodyPr/>
          <a:lstStyle/>
          <a:p>
            <a:endParaRPr lang="de-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016" y="185966"/>
            <a:ext cx="7416824" cy="481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251520" y="1059582"/>
            <a:ext cx="576064" cy="288032"/>
          </a:xfrm>
          <a:prstGeom prst="right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ight Arrow 6"/>
          <p:cNvSpPr/>
          <p:nvPr/>
        </p:nvSpPr>
        <p:spPr>
          <a:xfrm>
            <a:off x="251520" y="1491630"/>
            <a:ext cx="576064" cy="288032"/>
          </a:xfrm>
          <a:prstGeom prst="right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ight Arrow 7"/>
          <p:cNvSpPr/>
          <p:nvPr/>
        </p:nvSpPr>
        <p:spPr>
          <a:xfrm>
            <a:off x="216272" y="3147814"/>
            <a:ext cx="576064" cy="288032"/>
          </a:xfrm>
          <a:prstGeom prst="rightArrow">
            <a:avLst/>
          </a:prstGeom>
          <a:solidFill>
            <a:srgbClr val="3399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ight Arrow 8"/>
          <p:cNvSpPr/>
          <p:nvPr/>
        </p:nvSpPr>
        <p:spPr>
          <a:xfrm>
            <a:off x="251520" y="4083918"/>
            <a:ext cx="576064" cy="288032"/>
          </a:xfrm>
          <a:prstGeom prst="rightArrow">
            <a:avLst/>
          </a:prstGeom>
          <a:solidFill>
            <a:srgbClr val="00B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3884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0" y="0"/>
            <a:ext cx="9180512" cy="5164038"/>
          </a:xfrm>
        </p:spPr>
      </p:pic>
    </p:spTree>
    <p:extLst>
      <p:ext uri="{BB962C8B-B14F-4D97-AF65-F5344CB8AC3E}">
        <p14:creationId xmlns:p14="http://schemas.microsoft.com/office/powerpoint/2010/main" val="11186055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683568" y="844962"/>
            <a:ext cx="8003621" cy="4094990"/>
          </a:xfrm>
        </p:spPr>
      </p:pic>
      <p:sp>
        <p:nvSpPr>
          <p:cNvPr id="2" name="Title 1"/>
          <p:cNvSpPr>
            <a:spLocks noGrp="1"/>
          </p:cNvSpPr>
          <p:nvPr>
            <p:ph type="title"/>
          </p:nvPr>
        </p:nvSpPr>
        <p:spPr>
          <a:xfrm>
            <a:off x="107504" y="51470"/>
            <a:ext cx="8928992" cy="864096"/>
          </a:xfrm>
        </p:spPr>
        <p:txBody>
          <a:bodyPr>
            <a:noAutofit/>
          </a:bodyPr>
          <a:lstStyle/>
          <a:p>
            <a:r>
              <a:rPr lang="de-CH" sz="3800" dirty="0"/>
              <a:t>Klimabilanz per 100 g Protein</a:t>
            </a:r>
          </a:p>
        </p:txBody>
      </p:sp>
      <p:sp>
        <p:nvSpPr>
          <p:cNvPr id="9" name="Content Placeholder 2"/>
          <p:cNvSpPr txBox="1">
            <a:spLocks/>
          </p:cNvSpPr>
          <p:nvPr/>
        </p:nvSpPr>
        <p:spPr>
          <a:xfrm>
            <a:off x="7596336" y="4587974"/>
            <a:ext cx="802432" cy="297854"/>
          </a:xfrm>
          <a:prstGeom prst="rect">
            <a:avLst/>
          </a:prstGeom>
        </p:spPr>
        <p:txBody>
          <a:bodyPr vert="horz" lIns="91440" tIns="45720" rIns="91440" bIns="45720" rtlCol="0">
            <a:normAutofit fontScale="55000" lnSpcReduction="20000"/>
          </a:bodyPr>
          <a:lstStyle>
            <a:lvl1pPr marL="0" indent="0" algn="l" defTabSz="914400" rtl="0" eaLnBrk="1" latinLnBrk="0" hangingPunct="1">
              <a:spcBef>
                <a:spcPct val="20000"/>
              </a:spcBef>
              <a:buFont typeface="Arial" panose="020B0604020202020204" pitchFamily="34" charset="0"/>
              <a:buNone/>
              <a:defRPr sz="2800" kern="1200">
                <a:solidFill>
                  <a:schemeClr val="tx1"/>
                </a:solidFill>
                <a:latin typeface="Bahnschrift Light" panose="020B05020402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Bahnschrift Light" panose="020B05020402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Bahnschrift Light" panose="020B05020402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Bahnschrift Light" panose="020B05020402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Bahnschrift Light" panose="020B05020402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de-CH" dirty="0" smtClean="0">
                <a:hlinkClick r:id="rId4"/>
              </a:rPr>
              <a:t>Quelle</a:t>
            </a:r>
            <a:endParaRPr lang="de-CH" dirty="0"/>
          </a:p>
        </p:txBody>
      </p:sp>
      <p:sp>
        <p:nvSpPr>
          <p:cNvPr id="8" name="TextBox 7"/>
          <p:cNvSpPr txBox="1"/>
          <p:nvPr/>
        </p:nvSpPr>
        <p:spPr>
          <a:xfrm>
            <a:off x="4499992" y="2211710"/>
            <a:ext cx="4032448" cy="1569660"/>
          </a:xfrm>
          <a:prstGeom prst="rect">
            <a:avLst/>
          </a:prstGeom>
          <a:solidFill>
            <a:srgbClr val="92D050"/>
          </a:solidFill>
        </p:spPr>
        <p:txBody>
          <a:bodyPr wrap="square" rtlCol="0">
            <a:spAutoFit/>
          </a:bodyPr>
          <a:lstStyle/>
          <a:p>
            <a:r>
              <a:rPr lang="de-CH" sz="2400" dirty="0" smtClean="0">
                <a:latin typeface="Bahnschrift SemiBold" panose="020B0502040204020203" pitchFamily="34" charset="0"/>
              </a:rPr>
              <a:t>Geflügel und Schweinefleisch:</a:t>
            </a:r>
          </a:p>
          <a:p>
            <a:r>
              <a:rPr lang="de-CH" sz="2400" dirty="0" smtClean="0">
                <a:latin typeface="Bahnschrift SemiBold" panose="020B0502040204020203" pitchFamily="34" charset="0"/>
              </a:rPr>
              <a:t>ca. </a:t>
            </a:r>
            <a:r>
              <a:rPr lang="de-CH" sz="2400" u="sng" dirty="0" smtClean="0">
                <a:latin typeface="Bahnschrift SemiBold" panose="020B0502040204020203" pitchFamily="34" charset="0"/>
              </a:rPr>
              <a:t>6 x kleinere Klimabilanz </a:t>
            </a:r>
            <a:r>
              <a:rPr lang="de-CH" sz="2400" dirty="0" smtClean="0">
                <a:latin typeface="Bahnschrift SemiBold" panose="020B0502040204020203" pitchFamily="34" charset="0"/>
              </a:rPr>
              <a:t>als Rind- und Kalbfleisch</a:t>
            </a:r>
            <a:endParaRPr lang="de-CH" sz="2400" dirty="0">
              <a:latin typeface="Bahnschrift SemiBold" panose="020B0502040204020203" pitchFamily="34" charset="0"/>
            </a:endParaRPr>
          </a:p>
        </p:txBody>
      </p:sp>
      <p:sp>
        <p:nvSpPr>
          <p:cNvPr id="3" name="TextBox 2"/>
          <p:cNvSpPr txBox="1"/>
          <p:nvPr/>
        </p:nvSpPr>
        <p:spPr>
          <a:xfrm>
            <a:off x="251520" y="843558"/>
            <a:ext cx="1512168" cy="3901068"/>
          </a:xfrm>
          <a:prstGeom prst="rect">
            <a:avLst/>
          </a:prstGeom>
          <a:solidFill>
            <a:schemeClr val="bg1"/>
          </a:solidFill>
          <a:ln>
            <a:solidFill>
              <a:schemeClr val="bg1"/>
            </a:solidFill>
          </a:ln>
        </p:spPr>
        <p:txBody>
          <a:bodyPr wrap="square" rtlCol="0">
            <a:spAutoFit/>
          </a:bodyPr>
          <a:lstStyle/>
          <a:p>
            <a:pPr algn="r">
              <a:spcAft>
                <a:spcPts val="800"/>
              </a:spcAft>
            </a:pPr>
            <a:r>
              <a:rPr lang="de-CH" dirty="0" smtClean="0"/>
              <a:t>Rind/Kalb</a:t>
            </a:r>
          </a:p>
          <a:p>
            <a:pPr algn="r">
              <a:spcAft>
                <a:spcPts val="800"/>
              </a:spcAft>
            </a:pPr>
            <a:r>
              <a:rPr lang="de-CH" dirty="0" smtClean="0"/>
              <a:t>Schaf/Ziege</a:t>
            </a:r>
          </a:p>
          <a:p>
            <a:pPr algn="r">
              <a:spcAft>
                <a:spcPts val="800"/>
              </a:spcAft>
            </a:pPr>
            <a:r>
              <a:rPr lang="de-CH" dirty="0" smtClean="0"/>
              <a:t>Garnelen</a:t>
            </a:r>
          </a:p>
          <a:p>
            <a:pPr algn="r">
              <a:spcAft>
                <a:spcPts val="800"/>
              </a:spcAft>
            </a:pPr>
            <a:r>
              <a:rPr lang="de-CH" dirty="0" smtClean="0"/>
              <a:t>Käse</a:t>
            </a:r>
          </a:p>
          <a:p>
            <a:pPr algn="r">
              <a:spcAft>
                <a:spcPts val="800"/>
              </a:spcAft>
            </a:pPr>
            <a:r>
              <a:rPr lang="de-CH" dirty="0" smtClean="0"/>
              <a:t>Milch</a:t>
            </a:r>
          </a:p>
          <a:p>
            <a:pPr algn="r">
              <a:spcAft>
                <a:spcPts val="800"/>
              </a:spcAft>
            </a:pPr>
            <a:r>
              <a:rPr lang="de-CH" dirty="0" smtClean="0"/>
              <a:t>Schwein</a:t>
            </a:r>
          </a:p>
          <a:p>
            <a:pPr algn="r">
              <a:spcAft>
                <a:spcPts val="800"/>
              </a:spcAft>
            </a:pPr>
            <a:r>
              <a:rPr lang="de-CH" dirty="0" smtClean="0"/>
              <a:t>Fisch (Zucht)</a:t>
            </a:r>
          </a:p>
          <a:p>
            <a:pPr algn="r">
              <a:spcAft>
                <a:spcPts val="800"/>
              </a:spcAft>
            </a:pPr>
            <a:r>
              <a:rPr lang="de-CH" dirty="0" smtClean="0"/>
              <a:t>Geflügel</a:t>
            </a:r>
          </a:p>
          <a:p>
            <a:pPr algn="r">
              <a:spcAft>
                <a:spcPts val="800"/>
              </a:spcAft>
            </a:pPr>
            <a:r>
              <a:rPr lang="de-CH" dirty="0" smtClean="0"/>
              <a:t>Eier</a:t>
            </a:r>
          </a:p>
          <a:p>
            <a:pPr algn="r">
              <a:spcAft>
                <a:spcPts val="800"/>
              </a:spcAft>
            </a:pPr>
            <a:r>
              <a:rPr lang="de-CH" dirty="0" smtClean="0"/>
              <a:t>Tofu</a:t>
            </a:r>
            <a:endParaRPr lang="de-CH" dirty="0"/>
          </a:p>
        </p:txBody>
      </p:sp>
    </p:spTree>
    <p:extLst>
      <p:ext uri="{BB962C8B-B14F-4D97-AF65-F5344CB8AC3E}">
        <p14:creationId xmlns:p14="http://schemas.microsoft.com/office/powerpoint/2010/main" val="17564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23479"/>
            <a:ext cx="7772400" cy="936104"/>
          </a:xfrm>
        </p:spPr>
        <p:txBody>
          <a:bodyPr>
            <a:normAutofit/>
          </a:bodyPr>
          <a:lstStyle/>
          <a:p>
            <a:r>
              <a:rPr lang="de-CH" dirty="0" smtClean="0"/>
              <a:t>Auswirkungen</a:t>
            </a:r>
            <a:endParaRPr lang="de-CH" dirty="0"/>
          </a:p>
        </p:txBody>
      </p:sp>
      <p:sp>
        <p:nvSpPr>
          <p:cNvPr id="3" name="Subtitle 2"/>
          <p:cNvSpPr>
            <a:spLocks noGrp="1"/>
          </p:cNvSpPr>
          <p:nvPr>
            <p:ph type="subTitle" idx="1"/>
          </p:nvPr>
        </p:nvSpPr>
        <p:spPr>
          <a:xfrm>
            <a:off x="323528" y="1059582"/>
            <a:ext cx="8424936" cy="3744416"/>
          </a:xfrm>
        </p:spPr>
        <p:txBody>
          <a:bodyPr>
            <a:normAutofit fontScale="85000" lnSpcReduction="10000"/>
          </a:bodyPr>
          <a:lstStyle/>
          <a:p>
            <a:pPr marL="0" lvl="1"/>
            <a:r>
              <a:rPr lang="de-CH" sz="3600" dirty="0" smtClean="0">
                <a:solidFill>
                  <a:schemeClr val="tx1"/>
                </a:solidFill>
                <a:latin typeface="Bahnschrift SemiBold" panose="020B0502040204020203" pitchFamily="34" charset="0"/>
              </a:rPr>
              <a:t>Grosse </a:t>
            </a:r>
            <a:r>
              <a:rPr lang="de-CH" sz="3600" dirty="0">
                <a:solidFill>
                  <a:schemeClr val="tx1"/>
                </a:solidFill>
                <a:latin typeface="Bahnschrift SemiBold" panose="020B0502040204020203" pitchFamily="34" charset="0"/>
              </a:rPr>
              <a:t>V</a:t>
            </a:r>
            <a:r>
              <a:rPr lang="de-CH" sz="3600" dirty="0" smtClean="0">
                <a:solidFill>
                  <a:schemeClr val="tx1"/>
                </a:solidFill>
                <a:latin typeface="Bahnschrift SemiBold" panose="020B0502040204020203" pitchFamily="34" charset="0"/>
              </a:rPr>
              <a:t>erbesserung unserer Lebensqualität</a:t>
            </a:r>
          </a:p>
          <a:p>
            <a:pPr marL="0" lvl="1"/>
            <a:r>
              <a:rPr lang="de-CH" sz="3000" dirty="0">
                <a:solidFill>
                  <a:schemeClr val="tx1"/>
                </a:solidFill>
              </a:rPr>
              <a:t>Verlust von </a:t>
            </a:r>
            <a:r>
              <a:rPr lang="de-CH" sz="3000" dirty="0" smtClean="0">
                <a:solidFill>
                  <a:schemeClr val="tx1"/>
                </a:solidFill>
              </a:rPr>
              <a:t>Lebensräumen: Wald, Feuchtgebiete, etc.</a:t>
            </a:r>
            <a:endParaRPr lang="de-CH" sz="3000" dirty="0">
              <a:solidFill>
                <a:schemeClr val="tx1"/>
              </a:solidFill>
            </a:endParaRPr>
          </a:p>
          <a:p>
            <a:pPr marL="0" lvl="1"/>
            <a:r>
              <a:rPr lang="de-CH" sz="3000" dirty="0">
                <a:solidFill>
                  <a:schemeClr val="tx1"/>
                </a:solidFill>
              </a:rPr>
              <a:t>Artensterben</a:t>
            </a:r>
          </a:p>
          <a:p>
            <a:pPr marL="0" lvl="1"/>
            <a:r>
              <a:rPr lang="de-CH" sz="3000" dirty="0" smtClean="0">
                <a:solidFill>
                  <a:schemeClr val="tx1"/>
                </a:solidFill>
              </a:rPr>
              <a:t>Wasserverschmutzung </a:t>
            </a:r>
            <a:r>
              <a:rPr lang="de-CH" sz="3000" dirty="0">
                <a:solidFill>
                  <a:schemeClr val="tx1"/>
                </a:solidFill>
              </a:rPr>
              <a:t>&amp; Verknappung</a:t>
            </a:r>
          </a:p>
          <a:p>
            <a:pPr marL="0" lvl="1"/>
            <a:r>
              <a:rPr lang="de-CH" sz="3000" dirty="0" smtClean="0">
                <a:solidFill>
                  <a:schemeClr val="tx1"/>
                </a:solidFill>
              </a:rPr>
              <a:t>Bodenerosion &amp; Verwüstung</a:t>
            </a:r>
          </a:p>
          <a:p>
            <a:pPr marL="0" lvl="1"/>
            <a:r>
              <a:rPr lang="de-CH" sz="3000" dirty="0" smtClean="0">
                <a:solidFill>
                  <a:schemeClr val="tx1"/>
                </a:solidFill>
              </a:rPr>
              <a:t>Stickstoffverschmutzung</a:t>
            </a:r>
          </a:p>
          <a:p>
            <a:pPr marL="0" lvl="1"/>
            <a:r>
              <a:rPr lang="de-CH" sz="3000" dirty="0" smtClean="0">
                <a:solidFill>
                  <a:schemeClr val="tx1"/>
                </a:solidFill>
              </a:rPr>
              <a:t>Künstliche Chemikalien</a:t>
            </a:r>
          </a:p>
          <a:p>
            <a:pPr marL="0" lvl="1"/>
            <a:r>
              <a:rPr lang="de-CH" sz="3000" dirty="0" smtClean="0">
                <a:solidFill>
                  <a:schemeClr val="tx1"/>
                </a:solidFill>
              </a:rPr>
              <a:t>Luftverschmutzung &amp; </a:t>
            </a:r>
            <a:r>
              <a:rPr lang="de-CH" sz="3000" b="1" dirty="0" smtClean="0">
                <a:solidFill>
                  <a:schemeClr val="tx1"/>
                </a:solidFill>
                <a:latin typeface="Bahnschrift SemiBold" panose="020B0502040204020203" pitchFamily="34" charset="0"/>
              </a:rPr>
              <a:t>Klimawandel </a:t>
            </a:r>
          </a:p>
          <a:p>
            <a:pPr lvl="1"/>
            <a:endParaRPr lang="de-CH" sz="3000" dirty="0" smtClean="0"/>
          </a:p>
          <a:p>
            <a:endParaRPr lang="de-CH" dirty="0"/>
          </a:p>
        </p:txBody>
      </p:sp>
    </p:spTree>
    <p:extLst>
      <p:ext uri="{BB962C8B-B14F-4D97-AF65-F5344CB8AC3E}">
        <p14:creationId xmlns:p14="http://schemas.microsoft.com/office/powerpoint/2010/main" val="393658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sp>
        <p:nvSpPr>
          <p:cNvPr id="3" name="Content Placeholder 2"/>
          <p:cNvSpPr>
            <a:spLocks noGrp="1"/>
          </p:cNvSpPr>
          <p:nvPr>
            <p:ph sz="half" idx="1"/>
          </p:nvPr>
        </p:nvSpPr>
        <p:spPr/>
        <p:txBody>
          <a:bodyPr/>
          <a:lstStyle/>
          <a:p>
            <a:endParaRPr lang="de-CH" dirty="0"/>
          </a:p>
        </p:txBody>
      </p:sp>
      <p:sp>
        <p:nvSpPr>
          <p:cNvPr id="4" name="Content Placeholder 3"/>
          <p:cNvSpPr>
            <a:spLocks noGrp="1"/>
          </p:cNvSpPr>
          <p:nvPr>
            <p:ph sz="half" idx="2"/>
          </p:nvPr>
        </p:nvSpPr>
        <p:spPr/>
        <p:txBody>
          <a:bodyPr/>
          <a:lstStyle/>
          <a:p>
            <a:endParaRPr lang="de-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016" y="185966"/>
            <a:ext cx="7416824" cy="481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251520" y="1419622"/>
            <a:ext cx="576064" cy="288032"/>
          </a:xfrm>
          <a:prstGeom prst="right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2093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70"/>
            <a:ext cx="8229600" cy="857250"/>
          </a:xfrm>
        </p:spPr>
        <p:txBody>
          <a:bodyPr>
            <a:normAutofit fontScale="90000"/>
          </a:bodyPr>
          <a:lstStyle/>
          <a:p>
            <a:r>
              <a:rPr lang="de-CH" dirty="0" smtClean="0"/>
              <a:t>Genussmittel</a:t>
            </a:r>
            <a:br>
              <a:rPr lang="de-CH" dirty="0" smtClean="0"/>
            </a:br>
            <a:r>
              <a:rPr lang="de-CH" sz="3100" dirty="0" smtClean="0"/>
              <a:t>Getränke &amp; Schokolade</a:t>
            </a:r>
            <a:endParaRPr lang="de-CH" sz="3100" dirty="0"/>
          </a:p>
        </p:txBody>
      </p:sp>
      <p:sp>
        <p:nvSpPr>
          <p:cNvPr id="3" name="Content Placeholder 2"/>
          <p:cNvSpPr>
            <a:spLocks noGrp="1"/>
          </p:cNvSpPr>
          <p:nvPr>
            <p:ph sz="half" idx="1"/>
          </p:nvPr>
        </p:nvSpPr>
        <p:spPr>
          <a:xfrm>
            <a:off x="2843808" y="1080120"/>
            <a:ext cx="6192688" cy="4227934"/>
          </a:xfrm>
        </p:spPr>
        <p:txBody>
          <a:bodyPr>
            <a:normAutofit fontScale="70000" lnSpcReduction="20000"/>
          </a:bodyPr>
          <a:lstStyle/>
          <a:p>
            <a:r>
              <a:rPr lang="de-CH" dirty="0"/>
              <a:t>Wir konsumieren jährlich: </a:t>
            </a:r>
            <a:endParaRPr lang="de-CH" dirty="0" smtClean="0"/>
          </a:p>
          <a:p>
            <a:pPr marL="457200" indent="-457200">
              <a:buFont typeface="Arial" panose="020B0604020202020204" pitchFamily="34" charset="0"/>
              <a:buChar char="•"/>
            </a:pPr>
            <a:r>
              <a:rPr lang="de-CH" dirty="0" smtClean="0"/>
              <a:t>7kg </a:t>
            </a:r>
            <a:r>
              <a:rPr lang="de-CH" dirty="0"/>
              <a:t>Schokolade, </a:t>
            </a:r>
            <a:endParaRPr lang="de-CH" dirty="0" smtClean="0"/>
          </a:p>
          <a:p>
            <a:pPr marL="457200" indent="-457200">
              <a:buFont typeface="Arial" panose="020B0604020202020204" pitchFamily="34" charset="0"/>
              <a:buChar char="•"/>
            </a:pPr>
            <a:r>
              <a:rPr lang="de-CH" dirty="0" smtClean="0"/>
              <a:t>10kg </a:t>
            </a:r>
            <a:r>
              <a:rPr lang="de-CH" dirty="0"/>
              <a:t>Kaffee, </a:t>
            </a:r>
            <a:endParaRPr lang="de-CH" dirty="0" smtClean="0"/>
          </a:p>
          <a:p>
            <a:pPr marL="457200" indent="-457200">
              <a:buFont typeface="Arial" panose="020B0604020202020204" pitchFamily="34" charset="0"/>
              <a:buChar char="•"/>
            </a:pPr>
            <a:r>
              <a:rPr lang="de-CH" dirty="0" smtClean="0"/>
              <a:t>40 </a:t>
            </a:r>
            <a:r>
              <a:rPr lang="de-CH" dirty="0"/>
              <a:t>Liter </a:t>
            </a:r>
            <a:r>
              <a:rPr lang="de-CH" dirty="0" smtClean="0"/>
              <a:t>Wein.</a:t>
            </a:r>
          </a:p>
          <a:p>
            <a:endParaRPr lang="de-CH" dirty="0"/>
          </a:p>
          <a:p>
            <a:r>
              <a:rPr lang="de-CH" dirty="0" smtClean="0"/>
              <a:t>Wein: 7% Umweltbelastung </a:t>
            </a:r>
            <a:r>
              <a:rPr lang="de-CH" dirty="0"/>
              <a:t>der </a:t>
            </a:r>
            <a:r>
              <a:rPr lang="de-CH" dirty="0" smtClean="0"/>
              <a:t>Ernährung in der CH. </a:t>
            </a:r>
            <a:br>
              <a:rPr lang="de-CH" dirty="0" smtClean="0"/>
            </a:br>
            <a:endParaRPr lang="de-CH" dirty="0"/>
          </a:p>
          <a:p>
            <a:r>
              <a:rPr lang="de-CH" dirty="0" smtClean="0"/>
              <a:t>Kaffee und Schokolade verursachen ebenfalls grosse Umweltbelastung. </a:t>
            </a:r>
          </a:p>
          <a:p>
            <a:endParaRPr lang="de-CH" dirty="0"/>
          </a:p>
          <a:p>
            <a:r>
              <a:rPr lang="de-CH" sz="2900" dirty="0" smtClean="0">
                <a:latin typeface="Bahnschrift SemiBold" panose="020B0502040204020203" pitchFamily="34" charset="0"/>
              </a:rPr>
              <a:t>Verzicht </a:t>
            </a:r>
            <a:r>
              <a:rPr lang="de-CH" sz="2900" dirty="0">
                <a:latin typeface="Bahnschrift SemiBold" panose="020B0502040204020203" pitchFamily="34" charset="0"/>
              </a:rPr>
              <a:t>auf Genussmittel könnte </a:t>
            </a:r>
            <a:r>
              <a:rPr lang="de-CH" sz="2900" dirty="0" smtClean="0">
                <a:latin typeface="Bahnschrift SemiBold" panose="020B0502040204020203" pitchFamily="34" charset="0"/>
              </a:rPr>
              <a:t>Umweltbelastungen </a:t>
            </a:r>
            <a:r>
              <a:rPr lang="de-CH" sz="2900" dirty="0">
                <a:latin typeface="Bahnschrift SemiBold" panose="020B0502040204020203" pitchFamily="34" charset="0"/>
              </a:rPr>
              <a:t>der Ernährung um 20% senken! </a:t>
            </a:r>
            <a:endParaRPr lang="de-CH" sz="2900" dirty="0" smtClean="0">
              <a:latin typeface="Bahnschrift SemiBold" panose="020B0502040204020203" pitchFamily="34" charset="0"/>
            </a:endParaRPr>
          </a:p>
          <a:p>
            <a:pPr algn="r"/>
            <a:r>
              <a:rPr lang="de-CH" sz="1800" dirty="0" smtClean="0"/>
              <a:t>(</a:t>
            </a:r>
            <a:r>
              <a:rPr lang="de-CH" sz="1800" dirty="0"/>
              <a:t>Quelle: </a:t>
            </a:r>
            <a:r>
              <a:rPr lang="de-CH" sz="1800" dirty="0">
                <a:hlinkClick r:id="rId3"/>
              </a:rPr>
              <a:t>ESU-Services</a:t>
            </a:r>
            <a:r>
              <a:rPr lang="de-CH" sz="1800" dirty="0" smtClean="0">
                <a:hlinkClick r:id="rId3"/>
              </a:rPr>
              <a:t>)</a:t>
            </a:r>
            <a:endParaRPr lang="de-CH" dirty="0"/>
          </a:p>
        </p:txBody>
      </p:sp>
      <p:pic>
        <p:nvPicPr>
          <p:cNvPr id="7170" name="Picture 2" descr="Vegane Schokolade im Vergleich: 5 Alternativen ohne Milch | STERN.d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55" t="39660" r="63"/>
          <a:stretch/>
        </p:blipFill>
        <p:spPr bwMode="auto">
          <a:xfrm rot="10800000">
            <a:off x="-47414" y="987574"/>
            <a:ext cx="2713060" cy="13311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affee – Gesund oder gesundheitsschädlich? – Heilpraxi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00" b="25184"/>
          <a:stretch/>
        </p:blipFill>
        <p:spPr bwMode="auto">
          <a:xfrm>
            <a:off x="639" y="2387066"/>
            <a:ext cx="2665007" cy="124574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Top 10: Weine, die man getrunken haben muss - Falstaf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4906"/>
          <a:stretch/>
        </p:blipFill>
        <p:spPr bwMode="auto">
          <a:xfrm>
            <a:off x="639" y="3668399"/>
            <a:ext cx="2665007" cy="1423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02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sp>
        <p:nvSpPr>
          <p:cNvPr id="3" name="Content Placeholder 2"/>
          <p:cNvSpPr>
            <a:spLocks noGrp="1"/>
          </p:cNvSpPr>
          <p:nvPr>
            <p:ph sz="half" idx="1"/>
          </p:nvPr>
        </p:nvSpPr>
        <p:spPr/>
        <p:txBody>
          <a:bodyPr/>
          <a:lstStyle/>
          <a:p>
            <a:endParaRPr lang="de-CH" dirty="0"/>
          </a:p>
        </p:txBody>
      </p:sp>
      <p:sp>
        <p:nvSpPr>
          <p:cNvPr id="4" name="Content Placeholder 3"/>
          <p:cNvSpPr>
            <a:spLocks noGrp="1"/>
          </p:cNvSpPr>
          <p:nvPr>
            <p:ph sz="half" idx="2"/>
          </p:nvPr>
        </p:nvSpPr>
        <p:spPr/>
        <p:txBody>
          <a:bodyPr/>
          <a:lstStyle/>
          <a:p>
            <a:endParaRPr lang="de-CH"/>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2016" y="185966"/>
            <a:ext cx="7416824" cy="481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216272" y="3147814"/>
            <a:ext cx="576064" cy="288032"/>
          </a:xfrm>
          <a:prstGeom prst="rightArrow">
            <a:avLst/>
          </a:prstGeom>
          <a:solidFill>
            <a:srgbClr val="3399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4167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758027" y="1727873"/>
            <a:ext cx="5204004" cy="1687950"/>
          </a:xfrm>
          <a:prstGeom prst="rect">
            <a:avLst/>
          </a:prstGeom>
        </p:spPr>
      </p:pic>
      <p:pic>
        <p:nvPicPr>
          <p:cNvPr id="5" name="Content Placeholder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195491" y="-774659"/>
            <a:ext cx="5204004" cy="6693014"/>
          </a:xfrm>
          <a:prstGeom prst="rect">
            <a:avLst/>
          </a:prstGeom>
        </p:spPr>
      </p:pic>
      <p:pic>
        <p:nvPicPr>
          <p:cNvPr id="7" name="Content Placeholder 6"/>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rcRect/>
          <a:stretch/>
        </p:blipFill>
        <p:spPr>
          <a:xfrm rot="5400000">
            <a:off x="2220161" y="-765043"/>
            <a:ext cx="5204004" cy="6693014"/>
          </a:xfrm>
        </p:spPr>
      </p:pic>
    </p:spTree>
    <p:extLst>
      <p:ext uri="{BB962C8B-B14F-4D97-AF65-F5344CB8AC3E}">
        <p14:creationId xmlns:p14="http://schemas.microsoft.com/office/powerpoint/2010/main" val="40212806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3540" y="771550"/>
            <a:ext cx="8516920" cy="4024018"/>
          </a:xfrm>
          <a:prstGeom prst="rect">
            <a:avLst/>
          </a:prstGeom>
        </p:spPr>
      </p:pic>
      <p:sp>
        <p:nvSpPr>
          <p:cNvPr id="10" name="Title 9"/>
          <p:cNvSpPr>
            <a:spLocks noGrp="1"/>
          </p:cNvSpPr>
          <p:nvPr>
            <p:ph type="title"/>
          </p:nvPr>
        </p:nvSpPr>
        <p:spPr/>
        <p:txBody>
          <a:bodyPr/>
          <a:lstStyle/>
          <a:p>
            <a:r>
              <a:rPr lang="de-CH" dirty="0" smtClean="0"/>
              <a:t>Per Flugzeug </a:t>
            </a:r>
            <a:r>
              <a:rPr lang="de-CH" dirty="0" smtClean="0">
                <a:sym typeface="Wingdings" panose="05000000000000000000" pitchFamily="2" charset="2"/>
              </a:rPr>
              <a:t></a:t>
            </a:r>
            <a:endParaRPr lang="de-CH" dirty="0"/>
          </a:p>
        </p:txBody>
      </p:sp>
    </p:spTree>
    <p:extLst>
      <p:ext uri="{BB962C8B-B14F-4D97-AF65-F5344CB8AC3E}">
        <p14:creationId xmlns:p14="http://schemas.microsoft.com/office/powerpoint/2010/main" val="38508131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e-CH"/>
          </a:p>
        </p:txBody>
      </p:sp>
      <p:sp>
        <p:nvSpPr>
          <p:cNvPr id="3" name="Content Placeholder 2"/>
          <p:cNvSpPr>
            <a:spLocks noGrp="1"/>
          </p:cNvSpPr>
          <p:nvPr>
            <p:ph sz="half" idx="1"/>
          </p:nvPr>
        </p:nvSpPr>
        <p:spPr/>
        <p:txBody>
          <a:bodyPr/>
          <a:lstStyle/>
          <a:p>
            <a:endParaRPr lang="de-CH" dirty="0"/>
          </a:p>
        </p:txBody>
      </p:sp>
      <p:sp>
        <p:nvSpPr>
          <p:cNvPr id="4" name="Content Placeholder 3"/>
          <p:cNvSpPr>
            <a:spLocks noGrp="1"/>
          </p:cNvSpPr>
          <p:nvPr>
            <p:ph sz="half" idx="2"/>
          </p:nvPr>
        </p:nvSpPr>
        <p:spPr/>
        <p:txBody>
          <a:bodyPr/>
          <a:lstStyle/>
          <a:p>
            <a:endParaRPr lang="de-CH"/>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2016" y="185966"/>
            <a:ext cx="7416824" cy="4817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265952" y="4155926"/>
            <a:ext cx="576064" cy="288032"/>
          </a:xfrm>
          <a:prstGeom prst="rightArrow">
            <a:avLst/>
          </a:prstGeom>
          <a:solidFill>
            <a:srgbClr val="33993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74960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s://external-content.duckduckgo.com/iu/?u=https%3A%2F%2Ftse1.mm.bing.net%2Fth%3Fid%3DOIP.JQXJsiLP2YCYQjdJn5G-7AHaHa%26pid%3DApi&amp;f=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528" y="51470"/>
            <a:ext cx="2304256" cy="50588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55576" y="205979"/>
            <a:ext cx="7931224" cy="857250"/>
          </a:xfrm>
        </p:spPr>
        <p:txBody>
          <a:bodyPr/>
          <a:lstStyle/>
          <a:p>
            <a:r>
              <a:rPr lang="de-CH" dirty="0" smtClean="0"/>
              <a:t>  </a:t>
            </a:r>
            <a:r>
              <a:rPr lang="de-CH" dirty="0"/>
              <a:t>Verpackung: </a:t>
            </a:r>
            <a:r>
              <a:rPr lang="de-CH" dirty="0" err="1"/>
              <a:t>Don’t</a:t>
            </a:r>
            <a:r>
              <a:rPr lang="de-CH" dirty="0"/>
              <a:t> </a:t>
            </a:r>
            <a:r>
              <a:rPr lang="de-CH" dirty="0" err="1"/>
              <a:t>worry</a:t>
            </a:r>
            <a:r>
              <a:rPr lang="de-CH" dirty="0"/>
              <a:t>!</a:t>
            </a:r>
            <a:endParaRPr lang="de-CH" dirty="0" smtClean="0">
              <a:solidFill>
                <a:srgbClr val="339933"/>
              </a:solidFill>
            </a:endParaRPr>
          </a:p>
        </p:txBody>
      </p:sp>
      <p:sp>
        <p:nvSpPr>
          <p:cNvPr id="3" name="Content Placeholder 2"/>
          <p:cNvSpPr>
            <a:spLocks noGrp="1"/>
          </p:cNvSpPr>
          <p:nvPr>
            <p:ph idx="1"/>
          </p:nvPr>
        </p:nvSpPr>
        <p:spPr>
          <a:xfrm>
            <a:off x="1691680" y="1147613"/>
            <a:ext cx="6984776" cy="3962663"/>
          </a:xfrm>
        </p:spPr>
        <p:txBody>
          <a:bodyPr>
            <a:normAutofit lnSpcReduction="10000"/>
          </a:bodyPr>
          <a:lstStyle/>
          <a:p>
            <a:pPr>
              <a:spcBef>
                <a:spcPts val="1200"/>
              </a:spcBef>
            </a:pPr>
            <a:r>
              <a:rPr lang="de-CH" sz="2000" dirty="0" smtClean="0"/>
              <a:t>Vermeidest du </a:t>
            </a:r>
            <a:r>
              <a:rPr lang="de-CH" sz="2000" dirty="0"/>
              <a:t>allen </a:t>
            </a:r>
            <a:r>
              <a:rPr lang="de-CH" sz="2000" dirty="0" smtClean="0"/>
              <a:t>vermeidbaren Plastik, sinkt deine Klimabilanz </a:t>
            </a:r>
            <a:r>
              <a:rPr lang="de-CH" sz="2000" dirty="0" smtClean="0">
                <a:solidFill>
                  <a:srgbClr val="339933"/>
                </a:solidFill>
                <a:latin typeface="Bahnschrift SemiBold" panose="020B0502040204020203" pitchFamily="34" charset="0"/>
              </a:rPr>
              <a:t>weniger als 1%.  </a:t>
            </a:r>
            <a:r>
              <a:rPr lang="de-CH" sz="1200" dirty="0" smtClean="0"/>
              <a:t>Mehr dazu </a:t>
            </a:r>
            <a:r>
              <a:rPr lang="de-CH" sz="1200" dirty="0" smtClean="0">
                <a:hlinkClick r:id="rId4"/>
              </a:rPr>
              <a:t>hier</a:t>
            </a:r>
            <a:endParaRPr lang="de-CH" sz="1200" dirty="0" smtClean="0"/>
          </a:p>
          <a:p>
            <a:pPr>
              <a:spcBef>
                <a:spcPts val="1200"/>
              </a:spcBef>
            </a:pPr>
            <a:endParaRPr lang="de-CH" sz="1400" dirty="0"/>
          </a:p>
          <a:p>
            <a:r>
              <a:rPr lang="de-CH" sz="1800" dirty="0">
                <a:latin typeface="Bahnschrift SemiBold" panose="020B0502040204020203" pitchFamily="34" charset="0"/>
              </a:rPr>
              <a:t>Ökobilanz:</a:t>
            </a:r>
          </a:p>
          <a:p>
            <a:pPr marL="457200" indent="-457200">
              <a:buFont typeface="Arial" panose="020B0604020202020204" pitchFamily="34" charset="0"/>
              <a:buChar char="•"/>
              <a:tabLst>
                <a:tab pos="1255713" algn="l"/>
              </a:tabLst>
            </a:pPr>
            <a:r>
              <a:rPr lang="de-CH" sz="1800" dirty="0"/>
              <a:t>Plastik oder Papier: gleich</a:t>
            </a:r>
          </a:p>
          <a:p>
            <a:pPr marL="457200" indent="-457200">
              <a:buFont typeface="Arial" panose="020B0604020202020204" pitchFamily="34" charset="0"/>
              <a:buChar char="•"/>
              <a:tabLst>
                <a:tab pos="1255713" algn="l"/>
              </a:tabLst>
            </a:pPr>
            <a:r>
              <a:rPr lang="de-CH" sz="1800" dirty="0"/>
              <a:t>Plastik oder </a:t>
            </a:r>
            <a:r>
              <a:rPr lang="de-CH" sz="1800" dirty="0" smtClean="0"/>
              <a:t>Glas</a:t>
            </a:r>
            <a:r>
              <a:rPr lang="de-CH" sz="1800" dirty="0"/>
              <a:t>: Plastik besser</a:t>
            </a:r>
          </a:p>
          <a:p>
            <a:pPr marL="457200" indent="-457200">
              <a:buFont typeface="Arial" panose="020B0604020202020204" pitchFamily="34" charset="0"/>
              <a:buChar char="•"/>
              <a:tabLst>
                <a:tab pos="1255713" algn="l"/>
              </a:tabLst>
            </a:pPr>
            <a:r>
              <a:rPr lang="de-CH" sz="1800" dirty="0"/>
              <a:t>Plastik oder Mehrwegflaschen  nur besser, wenn Transportweg nicht weit.</a:t>
            </a:r>
          </a:p>
          <a:p>
            <a:pPr marL="457200" indent="-457200">
              <a:buFont typeface="Arial" panose="020B0604020202020204" pitchFamily="34" charset="0"/>
              <a:buChar char="•"/>
              <a:tabLst>
                <a:tab pos="1255713" algn="l"/>
              </a:tabLst>
            </a:pPr>
            <a:r>
              <a:rPr lang="de-CH" sz="1800" dirty="0"/>
              <a:t>Plastik oder «grüner» Plastik: gleich</a:t>
            </a:r>
          </a:p>
          <a:p>
            <a:endParaRPr lang="de-CH" sz="1800" dirty="0"/>
          </a:p>
          <a:p>
            <a:r>
              <a:rPr lang="de-CH" sz="2000" dirty="0" smtClean="0">
                <a:solidFill>
                  <a:srgbClr val="77A842"/>
                </a:solidFill>
                <a:latin typeface="Bahnschrift SemiBold" panose="020B0502040204020203" pitchFamily="34" charset="0"/>
                <a:sym typeface="Wingdings" panose="05000000000000000000" pitchFamily="2" charset="2"/>
              </a:rPr>
              <a:t> </a:t>
            </a:r>
            <a:r>
              <a:rPr lang="de-CH" sz="2000" dirty="0" smtClean="0">
                <a:solidFill>
                  <a:srgbClr val="77A842"/>
                </a:solidFill>
                <a:latin typeface="Bahnschrift SemiBold" panose="020B0502040204020203" pitchFamily="34" charset="0"/>
              </a:rPr>
              <a:t>PET Flasche meistens die ökologischste Wahl, dann Alu. </a:t>
            </a:r>
          </a:p>
          <a:p>
            <a:r>
              <a:rPr lang="de-CH" sz="2000" dirty="0" smtClean="0">
                <a:solidFill>
                  <a:srgbClr val="77A842"/>
                </a:solidFill>
                <a:latin typeface="Bahnschrift SemiBold" panose="020B0502040204020203" pitchFamily="34" charset="0"/>
                <a:sym typeface="Wingdings" panose="05000000000000000000" pitchFamily="2" charset="2"/>
              </a:rPr>
              <a:t> </a:t>
            </a:r>
            <a:r>
              <a:rPr lang="de-CH" sz="2000" dirty="0" smtClean="0">
                <a:solidFill>
                  <a:srgbClr val="77A842"/>
                </a:solidFill>
                <a:latin typeface="Bahnschrift SemiBold" panose="020B0502040204020203" pitchFamily="34" charset="0"/>
              </a:rPr>
              <a:t>Recycling </a:t>
            </a:r>
            <a:r>
              <a:rPr lang="de-CH" sz="2000" dirty="0">
                <a:solidFill>
                  <a:srgbClr val="77A842"/>
                </a:solidFill>
                <a:latin typeface="Bahnschrift SemiBold" panose="020B0502040204020203" pitchFamily="34" charset="0"/>
              </a:rPr>
              <a:t>ja klar, aber, Inhalt ist viel </a:t>
            </a:r>
            <a:r>
              <a:rPr lang="de-CH" sz="2000" dirty="0" smtClean="0">
                <a:solidFill>
                  <a:srgbClr val="77A842"/>
                </a:solidFill>
                <a:latin typeface="Bahnschrift SemiBold" panose="020B0502040204020203" pitchFamily="34" charset="0"/>
              </a:rPr>
              <a:t>relevanter-</a:t>
            </a:r>
            <a:endParaRPr lang="de-CH" sz="2000" dirty="0"/>
          </a:p>
          <a:p>
            <a:pPr>
              <a:spcBef>
                <a:spcPts val="1200"/>
              </a:spcBef>
            </a:pPr>
            <a:endParaRPr lang="de-CH" sz="1400" dirty="0" smtClean="0"/>
          </a:p>
        </p:txBody>
      </p:sp>
    </p:spTree>
    <p:extLst>
      <p:ext uri="{BB962C8B-B14F-4D97-AF65-F5344CB8AC3E}">
        <p14:creationId xmlns:p14="http://schemas.microsoft.com/office/powerpoint/2010/main" val="311382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1880" y="123478"/>
            <a:ext cx="5616624" cy="5020022"/>
          </a:xfrm>
        </p:spPr>
        <p:txBody>
          <a:bodyPr>
            <a:normAutofit fontScale="40000" lnSpcReduction="20000"/>
          </a:bodyPr>
          <a:lstStyle/>
          <a:p>
            <a:r>
              <a:rPr lang="de-CH" sz="7300" dirty="0">
                <a:latin typeface="Bahnschrift SemiBold" panose="020B0502040204020203" pitchFamily="34" charset="0"/>
              </a:rPr>
              <a:t>Das bringt </a:t>
            </a:r>
            <a:r>
              <a:rPr lang="de-CH" sz="7300" dirty="0" smtClean="0">
                <a:latin typeface="Bahnschrift SemiBold" panose="020B0502040204020203" pitchFamily="34" charset="0"/>
              </a:rPr>
              <a:t>viel</a:t>
            </a:r>
            <a:endParaRPr lang="de-CH" sz="7300" dirty="0">
              <a:latin typeface="Bahnschrift SemiBold" panose="020B0502040204020203" pitchFamily="34" charset="0"/>
            </a:endParaRPr>
          </a:p>
          <a:p>
            <a:endParaRPr lang="de-CH" sz="3400" dirty="0" smtClean="0">
              <a:latin typeface="Bahnschrift SemiBold" panose="020B0502040204020203" pitchFamily="34" charset="0"/>
            </a:endParaRPr>
          </a:p>
          <a:p>
            <a:r>
              <a:rPr lang="de-CH" sz="5500" dirty="0" smtClean="0">
                <a:latin typeface="Bahnschrift SemiBold" panose="020B0502040204020203" pitchFamily="34" charset="0"/>
              </a:rPr>
              <a:t>Kein </a:t>
            </a:r>
            <a:r>
              <a:rPr lang="de-CH" sz="5500" dirty="0" err="1">
                <a:latin typeface="Bahnschrift SemiBold" panose="020B0502040204020203" pitchFamily="34" charset="0"/>
              </a:rPr>
              <a:t>Foodwaste</a:t>
            </a:r>
            <a:r>
              <a:rPr lang="de-CH" sz="5500" dirty="0">
                <a:latin typeface="Bahnschrift SemiBold" panose="020B0502040204020203" pitchFamily="34" charset="0"/>
              </a:rPr>
              <a:t> </a:t>
            </a:r>
          </a:p>
          <a:p>
            <a:r>
              <a:rPr lang="de-CH" sz="3500" dirty="0">
                <a:latin typeface="Bahnschrift Light" panose="020B0502040204020203" pitchFamily="34" charset="0"/>
              </a:rPr>
              <a:t>von mehrmals pro Woche zu kein </a:t>
            </a:r>
            <a:r>
              <a:rPr lang="de-CH" sz="3500" dirty="0" err="1">
                <a:latin typeface="Bahnschrift Light" panose="020B0502040204020203" pitchFamily="34" charset="0"/>
              </a:rPr>
              <a:t>Foodwaste</a:t>
            </a:r>
            <a:r>
              <a:rPr lang="de-CH" sz="3500" dirty="0">
                <a:latin typeface="Bahnschrift Light" panose="020B0502040204020203" pitchFamily="34" charset="0"/>
              </a:rPr>
              <a:t>:</a:t>
            </a:r>
            <a:br>
              <a:rPr lang="de-CH" sz="3500" dirty="0">
                <a:latin typeface="Bahnschrift Light" panose="020B0502040204020203" pitchFamily="34" charset="0"/>
              </a:rPr>
            </a:br>
            <a:r>
              <a:rPr lang="de-CH" sz="3500" dirty="0">
                <a:solidFill>
                  <a:srgbClr val="339933"/>
                </a:solidFill>
                <a:latin typeface="Bahnschrift SemiBold" panose="020B0502040204020203" pitchFamily="34" charset="0"/>
              </a:rPr>
              <a:t>600kg CO</a:t>
            </a:r>
            <a:r>
              <a:rPr lang="de-CH" sz="3500" baseline="-25000" dirty="0">
                <a:solidFill>
                  <a:srgbClr val="339933"/>
                </a:solidFill>
                <a:latin typeface="Bahnschrift SemiBold" panose="020B0502040204020203" pitchFamily="34" charset="0"/>
              </a:rPr>
              <a:t>2</a:t>
            </a:r>
            <a:r>
              <a:rPr lang="de-CH" sz="3500" dirty="0">
                <a:solidFill>
                  <a:srgbClr val="339933"/>
                </a:solidFill>
                <a:latin typeface="Bahnschrift SemiBold" panose="020B0502040204020203" pitchFamily="34" charset="0"/>
              </a:rPr>
              <a:t>e weniger pro </a:t>
            </a:r>
            <a:r>
              <a:rPr lang="de-CH" sz="3500" dirty="0" smtClean="0">
                <a:solidFill>
                  <a:srgbClr val="339933"/>
                </a:solidFill>
                <a:latin typeface="Bahnschrift SemiBold" panose="020B0502040204020203" pitchFamily="34" charset="0"/>
              </a:rPr>
              <a:t>Jahr</a:t>
            </a:r>
          </a:p>
          <a:p>
            <a:endParaRPr lang="de-CH" sz="3500" dirty="0">
              <a:solidFill>
                <a:srgbClr val="339933"/>
              </a:solidFill>
              <a:latin typeface="Bahnschrift SemiBold" panose="020B0502040204020203" pitchFamily="34" charset="0"/>
            </a:endParaRPr>
          </a:p>
          <a:p>
            <a:r>
              <a:rPr lang="de-CH" sz="5500" dirty="0" smtClean="0">
                <a:latin typeface="Bahnschrift SemiBold" panose="020B0502040204020203" pitchFamily="34" charset="0"/>
              </a:rPr>
              <a:t>Weniger </a:t>
            </a:r>
            <a:r>
              <a:rPr lang="de-CH" sz="5500" dirty="0">
                <a:latin typeface="Bahnschrift SemiBold" panose="020B0502040204020203" pitchFamily="34" charset="0"/>
              </a:rPr>
              <a:t>Fleisch </a:t>
            </a:r>
            <a:r>
              <a:rPr lang="de-CH" sz="5500" dirty="0" smtClean="0">
                <a:latin typeface="Bahnschrift SemiBold" panose="020B0502040204020203" pitchFamily="34" charset="0"/>
              </a:rPr>
              <a:t>weniger Milchprodukte</a:t>
            </a:r>
            <a:endParaRPr lang="de-CH" sz="5500" dirty="0">
              <a:latin typeface="Bahnschrift SemiBold" panose="020B0502040204020203" pitchFamily="34" charset="0"/>
            </a:endParaRPr>
          </a:p>
          <a:p>
            <a:r>
              <a:rPr lang="de-CH" sz="3500" dirty="0">
                <a:latin typeface="Bahnschrift Light" panose="020B0502040204020203" pitchFamily="34" charset="0"/>
              </a:rPr>
              <a:t>Fleisch von 1 x täglich auf </a:t>
            </a:r>
            <a:r>
              <a:rPr lang="de-CH" sz="3500" dirty="0" smtClean="0">
                <a:latin typeface="Bahnschrift Light" panose="020B0502040204020203" pitchFamily="34" charset="0"/>
              </a:rPr>
              <a:t>1 - 3 </a:t>
            </a:r>
            <a:r>
              <a:rPr lang="de-CH" sz="3500" dirty="0">
                <a:latin typeface="Bahnschrift Light" panose="020B0502040204020203" pitchFamily="34" charset="0"/>
              </a:rPr>
              <a:t>x pro Woche: </a:t>
            </a:r>
            <a:r>
              <a:rPr lang="de-CH" sz="3500" dirty="0" smtClean="0">
                <a:latin typeface="Bahnschrift Light" panose="020B0502040204020203" pitchFamily="34" charset="0"/>
              </a:rPr>
              <a:t/>
            </a:r>
            <a:br>
              <a:rPr lang="de-CH" sz="3500" dirty="0" smtClean="0">
                <a:latin typeface="Bahnschrift Light" panose="020B0502040204020203" pitchFamily="34" charset="0"/>
              </a:rPr>
            </a:br>
            <a:r>
              <a:rPr lang="de-CH" sz="3500" dirty="0" smtClean="0">
                <a:solidFill>
                  <a:srgbClr val="339933"/>
                </a:solidFill>
                <a:latin typeface="Bahnschrift SemiBold" panose="020B0502040204020203" pitchFamily="34" charset="0"/>
              </a:rPr>
              <a:t>1000 kg CO</a:t>
            </a:r>
            <a:r>
              <a:rPr lang="de-CH" sz="3500" baseline="-25000" dirty="0" smtClean="0">
                <a:solidFill>
                  <a:srgbClr val="339933"/>
                </a:solidFill>
                <a:latin typeface="Bahnschrift SemiBold" panose="020B0502040204020203" pitchFamily="34" charset="0"/>
              </a:rPr>
              <a:t>2</a:t>
            </a:r>
            <a:r>
              <a:rPr lang="de-CH" sz="3500" dirty="0" smtClean="0">
                <a:solidFill>
                  <a:srgbClr val="339933"/>
                </a:solidFill>
                <a:latin typeface="Bahnschrift SemiBold" panose="020B0502040204020203" pitchFamily="34" charset="0"/>
              </a:rPr>
              <a:t>e </a:t>
            </a:r>
            <a:r>
              <a:rPr lang="de-CH" sz="3500" dirty="0">
                <a:solidFill>
                  <a:srgbClr val="339933"/>
                </a:solidFill>
                <a:latin typeface="Bahnschrift SemiBold" panose="020B0502040204020203" pitchFamily="34" charset="0"/>
              </a:rPr>
              <a:t>weniger pro Jahr</a:t>
            </a:r>
          </a:p>
          <a:p>
            <a:r>
              <a:rPr lang="de-CH" sz="4000" dirty="0" smtClean="0">
                <a:latin typeface="Bahnschrift SemiBold" panose="020B0502040204020203" pitchFamily="34" charset="0"/>
              </a:rPr>
              <a:t>Wenn </a:t>
            </a:r>
            <a:r>
              <a:rPr lang="de-CH" sz="4000" dirty="0">
                <a:latin typeface="Bahnschrift SemiBold" panose="020B0502040204020203" pitchFamily="34" charset="0"/>
              </a:rPr>
              <a:t>Fleisch, dann Geflügel oder Schwein.</a:t>
            </a:r>
          </a:p>
          <a:p>
            <a:r>
              <a:rPr lang="de-CH" sz="3500" dirty="0">
                <a:latin typeface="Bahnschrift Light" panose="020B0502040204020203" pitchFamily="34" charset="0"/>
              </a:rPr>
              <a:t>Welchen Fisch: </a:t>
            </a:r>
            <a:r>
              <a:rPr lang="de-CH" sz="3500" dirty="0">
                <a:solidFill>
                  <a:srgbClr val="00B0F0"/>
                </a:solidFill>
                <a:latin typeface="Bahnschrift Light" panose="020B0502040204020203" pitchFamily="34" charset="0"/>
                <a:hlinkClick r:id="rId3"/>
              </a:rPr>
              <a:t>https://</a:t>
            </a:r>
            <a:r>
              <a:rPr lang="de-CH" sz="3500" dirty="0" smtClean="0">
                <a:solidFill>
                  <a:srgbClr val="00B0F0"/>
                </a:solidFill>
                <a:latin typeface="Bahnschrift Light" panose="020B0502040204020203" pitchFamily="34" charset="0"/>
                <a:hlinkClick r:id="rId3"/>
              </a:rPr>
              <a:t>fischratgeber.wwf.de</a:t>
            </a:r>
            <a:r>
              <a:rPr lang="de-CH" sz="3500" dirty="0" smtClean="0">
                <a:solidFill>
                  <a:srgbClr val="00B0F0"/>
                </a:solidFill>
                <a:latin typeface="Bahnschrift Light" panose="020B0502040204020203" pitchFamily="34" charset="0"/>
              </a:rPr>
              <a:t> </a:t>
            </a:r>
            <a:endParaRPr lang="de-CH" sz="3500" dirty="0">
              <a:solidFill>
                <a:srgbClr val="00B0F0"/>
              </a:solidFill>
              <a:latin typeface="Bahnschrift Light" panose="020B0502040204020203" pitchFamily="34" charset="0"/>
            </a:endParaRPr>
          </a:p>
          <a:p>
            <a:endParaRPr lang="de-CH" sz="5500" dirty="0" smtClean="0">
              <a:latin typeface="Bahnschrift Light" panose="020B0502040204020203" pitchFamily="34" charset="0"/>
            </a:endParaRPr>
          </a:p>
          <a:p>
            <a:r>
              <a:rPr lang="de-CH" sz="5500" dirty="0" smtClean="0">
                <a:latin typeface="Bahnschrift SemiBold" panose="020B0502040204020203" pitchFamily="34" charset="0"/>
              </a:rPr>
              <a:t>Weniger </a:t>
            </a:r>
            <a:r>
              <a:rPr lang="de-CH" sz="5500" dirty="0">
                <a:latin typeface="Bahnschrift SemiBold" panose="020B0502040204020203" pitchFamily="34" charset="0"/>
              </a:rPr>
              <a:t>Kaffee, Schokolade, Alkohol</a:t>
            </a:r>
          </a:p>
          <a:p>
            <a:endParaRPr lang="de-CH" sz="5500" dirty="0">
              <a:solidFill>
                <a:srgbClr val="339933"/>
              </a:solidFill>
              <a:latin typeface="Bahnschrift SemiBold" panose="020B0502040204020203" pitchFamily="34" charset="0"/>
            </a:endParaRPr>
          </a:p>
          <a:p>
            <a:r>
              <a:rPr lang="de-CH" sz="5500" dirty="0" smtClean="0">
                <a:latin typeface="Bahnschrift SemiBold" panose="020B0502040204020203" pitchFamily="34" charset="0"/>
              </a:rPr>
              <a:t>Mehr Bio </a:t>
            </a:r>
            <a:r>
              <a:rPr lang="de-CH" sz="5500" dirty="0">
                <a:latin typeface="Bahnschrift SemiBold" panose="020B0502040204020203" pitchFamily="34" charset="0"/>
              </a:rPr>
              <a:t>und </a:t>
            </a:r>
            <a:r>
              <a:rPr lang="de-CH" sz="5500" dirty="0" err="1" smtClean="0">
                <a:latin typeface="Bahnschrift SemiBold" panose="020B0502040204020203" pitchFamily="34" charset="0"/>
              </a:rPr>
              <a:t>Fairtrade</a:t>
            </a:r>
            <a:endParaRPr lang="de-CH" sz="5500" dirty="0" smtClean="0">
              <a:latin typeface="Bahnschrift SemiBold" panose="020B0502040204020203" pitchFamily="34" charset="0"/>
            </a:endParaRPr>
          </a:p>
          <a:p>
            <a:endParaRPr lang="de-CH" sz="5500" dirty="0">
              <a:latin typeface="Bahnschrift SemiBold" panose="020B0502040204020203" pitchFamily="34" charset="0"/>
            </a:endParaRPr>
          </a:p>
          <a:p>
            <a:r>
              <a:rPr lang="de-CH" sz="5500" dirty="0" smtClean="0">
                <a:latin typeface="Bahnschrift SemiBold" panose="020B0502040204020203" pitchFamily="34" charset="0"/>
              </a:rPr>
              <a:t>Nix </a:t>
            </a:r>
            <a:r>
              <a:rPr lang="de-CH" sz="5500" dirty="0">
                <a:latin typeface="Bahnschrift SemiBold" panose="020B0502040204020203" pitchFamily="34" charset="0"/>
              </a:rPr>
              <a:t>eingeflogenes (Blumen!)</a:t>
            </a:r>
          </a:p>
          <a:p>
            <a:endParaRPr lang="de-CH" sz="3400" dirty="0">
              <a:solidFill>
                <a:srgbClr val="339933"/>
              </a:solidFill>
              <a:latin typeface="Bahnschrift SemiBold" panose="020B0502040204020203" pitchFamily="34" charset="0"/>
            </a:endParaRPr>
          </a:p>
          <a:p>
            <a:endParaRPr lang="de-CH" sz="3400" dirty="0">
              <a:latin typeface="Bahnschrift Light" panose="020B0502040204020203" pitchFamily="34" charset="0"/>
            </a:endParaRP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4664" y="-5792"/>
            <a:ext cx="4742822" cy="5143500"/>
          </a:xfrm>
          <a:prstGeom prst="rect">
            <a:avLst/>
          </a:prstGeom>
        </p:spPr>
      </p:pic>
    </p:spTree>
    <p:extLst>
      <p:ext uri="{BB962C8B-B14F-4D97-AF65-F5344CB8AC3E}">
        <p14:creationId xmlns:p14="http://schemas.microsoft.com/office/powerpoint/2010/main" val="15976225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kord beim Textilmüll: Jeder Deutsche wirft jährlich 4,7 Kilogramm  Kleidung weg - Wirtschaft - Tagesspieg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5486"/>
            <a:ext cx="9144000" cy="50099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5490" y="3219822"/>
            <a:ext cx="8229600" cy="857250"/>
          </a:xfrm>
        </p:spPr>
        <p:txBody>
          <a:bodyPr>
            <a:noAutofit/>
          </a:bodyPr>
          <a:lstStyle/>
          <a:p>
            <a:r>
              <a:rPr lang="de-CH" sz="11500" dirty="0" smtClean="0">
                <a:solidFill>
                  <a:schemeClr val="bg1"/>
                </a:solidFill>
              </a:rPr>
              <a:t>Konsum</a:t>
            </a:r>
            <a:endParaRPr lang="de-CH" sz="11500" dirty="0">
              <a:solidFill>
                <a:schemeClr val="bg1"/>
              </a:solidFill>
            </a:endParaRPr>
          </a:p>
        </p:txBody>
      </p:sp>
    </p:spTree>
    <p:extLst>
      <p:ext uri="{BB962C8B-B14F-4D97-AF65-F5344CB8AC3E}">
        <p14:creationId xmlns:p14="http://schemas.microsoft.com/office/powerpoint/2010/main" val="2357235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205979"/>
            <a:ext cx="4186808" cy="857250"/>
          </a:xfrm>
        </p:spPr>
        <p:txBody>
          <a:bodyPr/>
          <a:lstStyle/>
          <a:p>
            <a:pPr algn="l"/>
            <a:r>
              <a:rPr lang="de-CH" dirty="0" smtClean="0"/>
              <a:t>Kleider</a:t>
            </a:r>
          </a:p>
        </p:txBody>
      </p:sp>
      <p:sp>
        <p:nvSpPr>
          <p:cNvPr id="3" name="Content Placeholder 2"/>
          <p:cNvSpPr>
            <a:spLocks noGrp="1"/>
          </p:cNvSpPr>
          <p:nvPr>
            <p:ph idx="1"/>
          </p:nvPr>
        </p:nvSpPr>
        <p:spPr>
          <a:xfrm>
            <a:off x="4427984" y="1203598"/>
            <a:ext cx="4392488" cy="3456384"/>
          </a:xfrm>
        </p:spPr>
        <p:txBody>
          <a:bodyPr>
            <a:normAutofit fontScale="92500" lnSpcReduction="10000"/>
          </a:bodyPr>
          <a:lstStyle/>
          <a:p>
            <a:pPr>
              <a:lnSpc>
                <a:spcPct val="120000"/>
              </a:lnSpc>
              <a:spcBef>
                <a:spcPts val="1800"/>
              </a:spcBef>
            </a:pPr>
            <a:r>
              <a:rPr lang="de-CH" sz="3400" dirty="0" smtClean="0"/>
              <a:t>In der Schweiz kauft jeder mehr </a:t>
            </a:r>
            <a:r>
              <a:rPr lang="de-CH" sz="3400" dirty="0"/>
              <a:t>als </a:t>
            </a:r>
            <a:r>
              <a:rPr lang="de-CH" sz="3400" dirty="0" smtClean="0">
                <a:latin typeface="Bahnschrift SemiBold" panose="020B0502040204020203" pitchFamily="34" charset="0"/>
              </a:rPr>
              <a:t>60 Artikel pro Jahr</a:t>
            </a:r>
            <a:r>
              <a:rPr lang="de-CH" sz="3400" dirty="0" smtClean="0"/>
              <a:t>. </a:t>
            </a:r>
          </a:p>
          <a:p>
            <a:pPr>
              <a:lnSpc>
                <a:spcPct val="120000"/>
              </a:lnSpc>
              <a:spcBef>
                <a:spcPts val="1800"/>
              </a:spcBef>
            </a:pPr>
            <a:r>
              <a:rPr lang="de-CH" sz="3400" dirty="0"/>
              <a:t>Nach einem Jahr sind </a:t>
            </a:r>
            <a:r>
              <a:rPr lang="de-CH" sz="3400" dirty="0" smtClean="0">
                <a:latin typeface="Bahnschrift SemiBold" panose="020B0502040204020203" pitchFamily="34" charset="0"/>
              </a:rPr>
              <a:t>60%</a:t>
            </a:r>
            <a:r>
              <a:rPr lang="de-CH" sz="3400" dirty="0" smtClean="0"/>
              <a:t> aller </a:t>
            </a:r>
            <a:r>
              <a:rPr lang="de-CH" sz="3400" dirty="0"/>
              <a:t>Kleidungsstücke bereits </a:t>
            </a:r>
            <a:r>
              <a:rPr lang="de-CH" sz="3400" dirty="0">
                <a:latin typeface="Bahnschrift SemiBold" panose="020B0502040204020203" pitchFamily="34" charset="0"/>
              </a:rPr>
              <a:t>im </a:t>
            </a:r>
            <a:r>
              <a:rPr lang="de-CH" sz="3400" dirty="0" smtClean="0">
                <a:latin typeface="Bahnschrift SemiBold" panose="020B0502040204020203" pitchFamily="34" charset="0"/>
              </a:rPr>
              <a:t>Müll</a:t>
            </a:r>
            <a:r>
              <a:rPr lang="de-CH" sz="3400" dirty="0" smtClean="0"/>
              <a:t>.</a:t>
            </a:r>
          </a:p>
          <a:p>
            <a:endParaRPr lang="de-CH" dirty="0" smtClean="0"/>
          </a:p>
          <a:p>
            <a:endParaRPr lang="de-CH" dirty="0" smtClean="0"/>
          </a:p>
        </p:txBody>
      </p:sp>
      <p:pic>
        <p:nvPicPr>
          <p:cNvPr id="5" name="Picture 2" descr="Rekord beim Textilmüll: Jeder Deutsche wirft jährlich 4,7 Kilogramm  Kleidung weg - Wirtschaft - Tagesspiege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8"/>
          <a:stretch/>
        </p:blipFill>
        <p:spPr bwMode="auto">
          <a:xfrm>
            <a:off x="0" y="0"/>
            <a:ext cx="4211960"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449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ile:Smog over Alma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 y="-596602"/>
            <a:ext cx="9144000" cy="60921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621546" y="1419622"/>
            <a:ext cx="7886700" cy="550954"/>
          </a:xfrm>
          <a:prstGeom prst="rect">
            <a:avLst/>
          </a:prstGeom>
        </p:spPr>
        <p:txBody>
          <a:bodyPr>
            <a:noAutofit/>
          </a:bodyPr>
          <a:lstStyle/>
          <a:p>
            <a:r>
              <a:rPr lang="de-CH" sz="3200" dirty="0">
                <a:solidFill>
                  <a:schemeClr val="tx1">
                    <a:lumMod val="85000"/>
                    <a:lumOff val="15000"/>
                  </a:schemeClr>
                </a:solidFill>
              </a:rPr>
              <a:t>Luftverschmutzung durch fossile </a:t>
            </a:r>
            <a:r>
              <a:rPr lang="de-CH" sz="3200" dirty="0" smtClean="0">
                <a:solidFill>
                  <a:schemeClr val="tx1">
                    <a:lumMod val="85000"/>
                    <a:lumOff val="15000"/>
                  </a:schemeClr>
                </a:solidFill>
              </a:rPr>
              <a:t>Energie</a:t>
            </a:r>
            <a:endParaRPr lang="de-CH" sz="2600" dirty="0">
              <a:solidFill>
                <a:schemeClr val="tx1">
                  <a:lumMod val="85000"/>
                  <a:lumOff val="15000"/>
                </a:schemeClr>
              </a:solidFill>
            </a:endParaRPr>
          </a:p>
        </p:txBody>
      </p:sp>
      <p:sp>
        <p:nvSpPr>
          <p:cNvPr id="3" name="Content Placeholder 2"/>
          <p:cNvSpPr>
            <a:spLocks noGrp="1"/>
          </p:cNvSpPr>
          <p:nvPr>
            <p:ph idx="4294967295"/>
          </p:nvPr>
        </p:nvSpPr>
        <p:spPr>
          <a:xfrm>
            <a:off x="1331640" y="2283718"/>
            <a:ext cx="6624736" cy="2016224"/>
          </a:xfrm>
          <a:prstGeom prst="rect">
            <a:avLst/>
          </a:prstGeom>
          <a:noFill/>
        </p:spPr>
        <p:txBody>
          <a:bodyPr>
            <a:noAutofit/>
          </a:bodyPr>
          <a:lstStyle/>
          <a:p>
            <a:pPr algn="ctr">
              <a:spcAft>
                <a:spcPts val="1200"/>
              </a:spcAft>
            </a:pPr>
            <a:r>
              <a:rPr lang="de-CH" dirty="0" smtClean="0">
                <a:solidFill>
                  <a:schemeClr val="bg1"/>
                </a:solidFill>
              </a:rPr>
              <a:t>Jährlich weltweit </a:t>
            </a:r>
            <a:r>
              <a:rPr lang="de-CH" dirty="0" smtClean="0">
                <a:solidFill>
                  <a:schemeClr val="bg1"/>
                </a:solidFill>
              </a:rPr>
              <a:t>mehr als</a:t>
            </a:r>
            <a:r>
              <a:rPr lang="de-CH" dirty="0" smtClean="0">
                <a:solidFill>
                  <a:schemeClr val="bg1"/>
                </a:solidFill>
              </a:rPr>
              <a:t/>
            </a:r>
            <a:br>
              <a:rPr lang="de-CH" dirty="0" smtClean="0">
                <a:solidFill>
                  <a:schemeClr val="bg1"/>
                </a:solidFill>
              </a:rPr>
            </a:br>
            <a:r>
              <a:rPr lang="de-CH" dirty="0" smtClean="0">
                <a:solidFill>
                  <a:schemeClr val="bg1"/>
                </a:solidFill>
                <a:latin typeface="Bahnschrift SemiBold" panose="020B0502040204020203" pitchFamily="34" charset="0"/>
              </a:rPr>
              <a:t>10 </a:t>
            </a:r>
            <a:r>
              <a:rPr lang="de-CH" dirty="0">
                <a:solidFill>
                  <a:schemeClr val="bg1"/>
                </a:solidFill>
                <a:latin typeface="Bahnschrift SemiBold" panose="020B0502040204020203" pitchFamily="34" charset="0"/>
              </a:rPr>
              <a:t>Millionen Todesfälle</a:t>
            </a:r>
            <a:r>
              <a:rPr lang="de-CH" dirty="0" smtClean="0">
                <a:solidFill>
                  <a:schemeClr val="bg1"/>
                </a:solidFill>
              </a:rPr>
              <a:t>.</a:t>
            </a:r>
          </a:p>
          <a:p>
            <a:pPr algn="ctr">
              <a:spcAft>
                <a:spcPts val="1200"/>
              </a:spcAft>
            </a:pPr>
            <a:r>
              <a:rPr lang="de-CH" dirty="0" smtClean="0">
                <a:solidFill>
                  <a:schemeClr val="bg1"/>
                </a:solidFill>
                <a:latin typeface="Bahnschrift SemiBold" panose="020B0502040204020203" pitchFamily="34" charset="0"/>
              </a:rPr>
              <a:t>Das </a:t>
            </a:r>
            <a:r>
              <a:rPr lang="de-CH" dirty="0">
                <a:solidFill>
                  <a:schemeClr val="bg1"/>
                </a:solidFill>
                <a:latin typeface="Bahnschrift SemiBold" panose="020B0502040204020203" pitchFamily="34" charset="0"/>
              </a:rPr>
              <a:t>ist jeder fünften Todesfall</a:t>
            </a:r>
            <a:r>
              <a:rPr lang="de-CH" dirty="0" smtClean="0">
                <a:solidFill>
                  <a:schemeClr val="bg1"/>
                </a:solidFill>
                <a:latin typeface="Bahnschrift SemiBold" panose="020B0502040204020203" pitchFamily="34" charset="0"/>
              </a:rPr>
              <a:t>.</a:t>
            </a:r>
          </a:p>
          <a:p>
            <a:pPr algn="r">
              <a:spcAft>
                <a:spcPts val="1200"/>
              </a:spcAft>
            </a:pPr>
            <a:r>
              <a:rPr lang="de-CH" sz="1050" dirty="0" smtClean="0">
                <a:solidFill>
                  <a:schemeClr val="bg1"/>
                </a:solidFill>
                <a:latin typeface="Bahnschrift SemiBold" panose="020B0502040204020203" pitchFamily="34" charset="0"/>
              </a:rPr>
              <a:t>Quellen: </a:t>
            </a:r>
            <a:r>
              <a:rPr lang="de-CH" sz="1050" dirty="0" smtClean="0">
                <a:solidFill>
                  <a:schemeClr val="bg1"/>
                </a:solidFill>
                <a:latin typeface="Bahnschrift SemiBold" panose="020B0502040204020203" pitchFamily="34" charset="0"/>
                <a:hlinkClick r:id="rId4"/>
              </a:rPr>
              <a:t>hier</a:t>
            </a:r>
            <a:r>
              <a:rPr lang="de-CH" sz="1050" dirty="0" smtClean="0">
                <a:solidFill>
                  <a:schemeClr val="bg1"/>
                </a:solidFill>
                <a:latin typeface="Bahnschrift SemiBold" panose="020B0502040204020203" pitchFamily="34" charset="0"/>
              </a:rPr>
              <a:t>, </a:t>
            </a:r>
            <a:r>
              <a:rPr lang="de-CH" sz="1050" dirty="0" smtClean="0">
                <a:solidFill>
                  <a:schemeClr val="bg1"/>
                </a:solidFill>
                <a:latin typeface="Bahnschrift SemiBold" panose="020B0502040204020203" pitchFamily="34" charset="0"/>
                <a:hlinkClick r:id="rId5"/>
              </a:rPr>
              <a:t>hier</a:t>
            </a:r>
            <a:r>
              <a:rPr lang="de-CH" sz="1050" dirty="0" smtClean="0">
                <a:solidFill>
                  <a:schemeClr val="bg1"/>
                </a:solidFill>
                <a:latin typeface="Bahnschrift SemiBold" panose="020B0502040204020203" pitchFamily="34" charset="0"/>
              </a:rPr>
              <a:t>, </a:t>
            </a:r>
            <a:r>
              <a:rPr lang="de-CH" sz="1050" dirty="0" smtClean="0">
                <a:solidFill>
                  <a:schemeClr val="bg1"/>
                </a:solidFill>
                <a:latin typeface="Bahnschrift SemiBold" panose="020B0502040204020203" pitchFamily="34" charset="0"/>
                <a:hlinkClick r:id="rId6"/>
              </a:rPr>
              <a:t>hier</a:t>
            </a:r>
            <a:r>
              <a:rPr lang="de-CH" sz="1050" dirty="0" smtClean="0">
                <a:solidFill>
                  <a:schemeClr val="bg1"/>
                </a:solidFill>
                <a:latin typeface="Bahnschrift SemiBold" panose="020B0502040204020203" pitchFamily="34" charset="0"/>
                <a:hlinkClick r:id="rId6"/>
              </a:rPr>
              <a:t> </a:t>
            </a:r>
            <a:endParaRPr lang="de-CH" sz="1050"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4018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5976" y="267494"/>
            <a:ext cx="4608512" cy="4752528"/>
          </a:xfrm>
        </p:spPr>
        <p:txBody>
          <a:bodyPr>
            <a:normAutofit fontScale="62500" lnSpcReduction="20000"/>
          </a:bodyPr>
          <a:lstStyle/>
          <a:p>
            <a:r>
              <a:rPr lang="de-CH" sz="7300" dirty="0" smtClean="0">
                <a:latin typeface="Bahnschrift SemiBold" panose="020B0502040204020203" pitchFamily="34" charset="0"/>
              </a:rPr>
              <a:t>Weniger bringt viel:</a:t>
            </a:r>
            <a:endParaRPr lang="de-CH" sz="7300" dirty="0">
              <a:latin typeface="Bahnschrift SemiBold" panose="020B0502040204020203" pitchFamily="34" charset="0"/>
            </a:endParaRPr>
          </a:p>
          <a:p>
            <a:endParaRPr lang="de-CH" sz="3400" dirty="0" smtClean="0">
              <a:latin typeface="Bahnschrift SemiBold" panose="020B0502040204020203" pitchFamily="34" charset="0"/>
            </a:endParaRPr>
          </a:p>
          <a:p>
            <a:r>
              <a:rPr lang="de-CH" sz="4400" dirty="0" smtClean="0">
                <a:latin typeface="Bahnschrift SemiBold" panose="020B0502040204020203" pitchFamily="34" charset="0"/>
              </a:rPr>
              <a:t>Kleider länger tragen und second-hand kaufen.</a:t>
            </a:r>
          </a:p>
          <a:p>
            <a:endParaRPr lang="de-CH" sz="4400" dirty="0" smtClean="0">
              <a:latin typeface="Bahnschrift SemiBold" panose="020B0502040204020203" pitchFamily="34" charset="0"/>
            </a:endParaRPr>
          </a:p>
          <a:p>
            <a:r>
              <a:rPr lang="de-CH" sz="4400" dirty="0" smtClean="0">
                <a:latin typeface="Bahnschrift SemiBold" panose="020B0502040204020203" pitchFamily="34" charset="0"/>
              </a:rPr>
              <a:t>Möbel und Elektronikgeräte möglichst lange nutzen. </a:t>
            </a:r>
            <a:br>
              <a:rPr lang="de-CH" sz="4400" dirty="0" smtClean="0">
                <a:latin typeface="Bahnschrift SemiBold" panose="020B0502040204020203" pitchFamily="34" charset="0"/>
              </a:rPr>
            </a:br>
            <a:r>
              <a:rPr lang="de-CH" sz="2900" dirty="0" smtClean="0">
                <a:latin typeface="Bahnschrift SemiBold" panose="020B0502040204020203" pitchFamily="34" charset="0"/>
              </a:rPr>
              <a:t>(ausser sie sind sehr ineffizient)</a:t>
            </a:r>
          </a:p>
          <a:p>
            <a:endParaRPr lang="de-CH" dirty="0">
              <a:solidFill>
                <a:srgbClr val="339933"/>
              </a:solidFill>
              <a:latin typeface="Bahnschrift Light" panose="020B0502040204020203" pitchFamily="34" charset="0"/>
            </a:endParaRPr>
          </a:p>
          <a:p>
            <a:endParaRPr lang="de-CH" dirty="0" smtClean="0">
              <a:solidFill>
                <a:srgbClr val="339933"/>
              </a:solidFill>
              <a:latin typeface="Bahnschrift Light" panose="020B0502040204020203" pitchFamily="34" charset="0"/>
            </a:endParaRPr>
          </a:p>
          <a:p>
            <a:endParaRPr lang="de-CH" dirty="0">
              <a:solidFill>
                <a:srgbClr val="339933"/>
              </a:solidFill>
              <a:latin typeface="Bahnschrift Light" panose="020B0502040204020203" pitchFamily="34" charset="0"/>
            </a:endParaRPr>
          </a:p>
          <a:p>
            <a:endParaRPr lang="de-CH" dirty="0">
              <a:solidFill>
                <a:srgbClr val="339933"/>
              </a:solidFill>
              <a:latin typeface="Bahnschrift Light" panose="020B0502040204020203" pitchFamily="34" charset="0"/>
            </a:endParaRPr>
          </a:p>
          <a:p>
            <a:endParaRPr lang="de-CH" sz="3100" dirty="0" smtClean="0">
              <a:solidFill>
                <a:srgbClr val="339933"/>
              </a:solidFill>
              <a:latin typeface="Bahnschrift SemiBold" panose="020B0502040204020203" pitchFamily="34" charset="0"/>
            </a:endParaRPr>
          </a:p>
          <a:p>
            <a:endParaRPr lang="de-CH" sz="3100" dirty="0">
              <a:solidFill>
                <a:srgbClr val="339933"/>
              </a:solidFill>
              <a:latin typeface="Bahnschrift SemiBold" panose="020B0502040204020203" pitchFamily="34" charset="0"/>
            </a:endParaRPr>
          </a:p>
        </p:txBody>
      </p:sp>
      <p:pic>
        <p:nvPicPr>
          <p:cNvPr id="4" name="Picture 2" descr="Rekord beim Textilmüll: Jeder Deutsche wirft jährlich 4,7 Kilogramm  Kleidung weg - Wirtschaft - Tagesspiege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528"/>
          <a:stretch/>
        </p:blipFill>
        <p:spPr bwMode="auto">
          <a:xfrm>
            <a:off x="0" y="0"/>
            <a:ext cx="4211960" cy="516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7649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dirty="0" smtClean="0"/>
              <a:t>Lebensstil oder Politik?</a:t>
            </a:r>
            <a:endParaRPr lang="de-CH" dirty="0"/>
          </a:p>
        </p:txBody>
      </p:sp>
      <p:sp>
        <p:nvSpPr>
          <p:cNvPr id="3" name="Content Placeholder 2"/>
          <p:cNvSpPr>
            <a:spLocks noGrp="1"/>
          </p:cNvSpPr>
          <p:nvPr>
            <p:ph idx="1"/>
          </p:nvPr>
        </p:nvSpPr>
        <p:spPr>
          <a:xfrm>
            <a:off x="467544" y="987574"/>
            <a:ext cx="8208912" cy="4155926"/>
          </a:xfrm>
        </p:spPr>
        <p:txBody>
          <a:bodyPr>
            <a:normAutofit fontScale="70000" lnSpcReduction="20000"/>
          </a:bodyPr>
          <a:lstStyle/>
          <a:p>
            <a:r>
              <a:rPr lang="de-CH" dirty="0" smtClean="0"/>
              <a:t>Selbst </a:t>
            </a:r>
            <a:r>
              <a:rPr lang="de-CH" dirty="0"/>
              <a:t>wenn alle </a:t>
            </a:r>
            <a:r>
              <a:rPr lang="de-CH" dirty="0" smtClean="0"/>
              <a:t>freiwillig </a:t>
            </a:r>
            <a:r>
              <a:rPr lang="de-CH" dirty="0"/>
              <a:t>auf </a:t>
            </a:r>
            <a:endParaRPr lang="de-CH" dirty="0" smtClean="0"/>
          </a:p>
          <a:p>
            <a:pPr marL="457200" indent="-457200">
              <a:buFont typeface="Arial" panose="020B0604020202020204" pitchFamily="34" charset="0"/>
              <a:buChar char="•"/>
            </a:pPr>
            <a:r>
              <a:rPr lang="de-CH" dirty="0" smtClean="0"/>
              <a:t>¾ der </a:t>
            </a:r>
            <a:r>
              <a:rPr lang="de-CH" dirty="0"/>
              <a:t>Flüge verzichten, </a:t>
            </a:r>
            <a:endParaRPr lang="de-CH" dirty="0" smtClean="0"/>
          </a:p>
          <a:p>
            <a:pPr marL="457200" indent="-457200">
              <a:buFont typeface="Arial" panose="020B0604020202020204" pitchFamily="34" charset="0"/>
              <a:buChar char="•"/>
            </a:pPr>
            <a:r>
              <a:rPr lang="de-CH" dirty="0" smtClean="0"/>
              <a:t>den allgemeinen </a:t>
            </a:r>
            <a:r>
              <a:rPr lang="de-CH" dirty="0"/>
              <a:t>Konsum </a:t>
            </a:r>
            <a:r>
              <a:rPr lang="de-CH" dirty="0" smtClean="0"/>
              <a:t>um ¾ reduzieren, </a:t>
            </a:r>
          </a:p>
          <a:p>
            <a:pPr marL="457200" indent="-457200">
              <a:buFont typeface="Arial" panose="020B0604020202020204" pitchFamily="34" charset="0"/>
              <a:buChar char="•"/>
            </a:pPr>
            <a:r>
              <a:rPr lang="de-CH" dirty="0" smtClean="0"/>
              <a:t>sich </a:t>
            </a:r>
            <a:r>
              <a:rPr lang="de-CH" dirty="0"/>
              <a:t>vollständig vegan ernähren, </a:t>
            </a:r>
            <a:r>
              <a:rPr lang="de-CH" dirty="0" smtClean="0"/>
              <a:t>Nahrungsmittelabfälle </a:t>
            </a:r>
            <a:r>
              <a:rPr lang="de-CH" dirty="0"/>
              <a:t>im Haushalt eliminieren, </a:t>
            </a:r>
            <a:endParaRPr lang="de-CH" dirty="0" smtClean="0"/>
          </a:p>
          <a:p>
            <a:pPr marL="457200" indent="-457200">
              <a:buFont typeface="Arial" panose="020B0604020202020204" pitchFamily="34" charset="0"/>
              <a:buChar char="•"/>
            </a:pPr>
            <a:r>
              <a:rPr lang="de-CH" dirty="0" smtClean="0"/>
              <a:t>nur </a:t>
            </a:r>
            <a:r>
              <a:rPr lang="de-CH" dirty="0"/>
              <a:t>noch </a:t>
            </a:r>
            <a:r>
              <a:rPr lang="de-CH" dirty="0" smtClean="0"/>
              <a:t>Elektro-Autos </a:t>
            </a:r>
            <a:r>
              <a:rPr lang="de-CH" dirty="0"/>
              <a:t>fahren und </a:t>
            </a:r>
            <a:endParaRPr lang="de-CH" dirty="0" smtClean="0"/>
          </a:p>
          <a:p>
            <a:pPr marL="457200" indent="-457200">
              <a:buFont typeface="Arial" panose="020B0604020202020204" pitchFamily="34" charset="0"/>
              <a:buChar char="•"/>
            </a:pPr>
            <a:r>
              <a:rPr lang="de-CH" dirty="0" smtClean="0"/>
              <a:t>Wohnungen mit erneuerbaren </a:t>
            </a:r>
            <a:r>
              <a:rPr lang="de-CH" dirty="0"/>
              <a:t>Energien </a:t>
            </a:r>
            <a:r>
              <a:rPr lang="de-CH" dirty="0" smtClean="0"/>
              <a:t>beheizen würden, </a:t>
            </a:r>
          </a:p>
          <a:p>
            <a:r>
              <a:rPr lang="de-CH" dirty="0" smtClean="0">
                <a:latin typeface="Bahnschrift SemiBold" panose="020B0502040204020203" pitchFamily="34" charset="0"/>
              </a:rPr>
              <a:t>können Treibhausgas Emissionen nur um ca. 50% </a:t>
            </a:r>
            <a:r>
              <a:rPr lang="de-CH" dirty="0">
                <a:latin typeface="Bahnschrift SemiBold" panose="020B0502040204020203" pitchFamily="34" charset="0"/>
              </a:rPr>
              <a:t>reduziert werden. </a:t>
            </a:r>
            <a:endParaRPr lang="de-CH" dirty="0" smtClean="0">
              <a:latin typeface="Bahnschrift SemiBold" panose="020B0502040204020203" pitchFamily="34" charset="0"/>
            </a:endParaRPr>
          </a:p>
          <a:p>
            <a:endParaRPr lang="de-CH" dirty="0"/>
          </a:p>
          <a:p>
            <a:r>
              <a:rPr lang="de-CH" dirty="0" smtClean="0"/>
              <a:t>Lebensstil kann </a:t>
            </a:r>
            <a:r>
              <a:rPr lang="de-CH" u="sng" dirty="0" smtClean="0"/>
              <a:t>nicht</a:t>
            </a:r>
            <a:r>
              <a:rPr lang="de-CH" dirty="0" smtClean="0"/>
              <a:t> beeinflussen: Öffentliche Infrastruktur &amp; Dienstleistungen. (+ Mieterdilemma) (Quelle: </a:t>
            </a:r>
            <a:r>
              <a:rPr lang="de-CH" dirty="0" smtClean="0">
                <a:hlinkClick r:id="rId3"/>
              </a:rPr>
              <a:t>SES</a:t>
            </a:r>
            <a:r>
              <a:rPr lang="de-CH" dirty="0" smtClean="0"/>
              <a:t>)</a:t>
            </a:r>
          </a:p>
        </p:txBody>
      </p:sp>
    </p:spTree>
    <p:extLst>
      <p:ext uri="{BB962C8B-B14F-4D97-AF65-F5344CB8AC3E}">
        <p14:creationId xmlns:p14="http://schemas.microsoft.com/office/powerpoint/2010/main" val="401953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3478"/>
            <a:ext cx="8229600" cy="857250"/>
          </a:xfrm>
        </p:spPr>
        <p:txBody>
          <a:bodyPr/>
          <a:lstStyle/>
          <a:p>
            <a:r>
              <a:rPr lang="de-CH" dirty="0"/>
              <a:t>Fazit: Fazit: Find </a:t>
            </a:r>
            <a:r>
              <a:rPr lang="de-CH" dirty="0" err="1"/>
              <a:t>your</a:t>
            </a:r>
            <a:r>
              <a:rPr lang="de-CH" dirty="0"/>
              <a:t> </a:t>
            </a:r>
            <a:r>
              <a:rPr lang="de-CH" dirty="0" err="1"/>
              <a:t>pleasure</a:t>
            </a:r>
            <a:endParaRPr lang="de-CH" dirty="0"/>
          </a:p>
        </p:txBody>
      </p:sp>
      <p:sp>
        <p:nvSpPr>
          <p:cNvPr id="3" name="Content Placeholder 2"/>
          <p:cNvSpPr>
            <a:spLocks noGrp="1"/>
          </p:cNvSpPr>
          <p:nvPr>
            <p:ph idx="1"/>
          </p:nvPr>
        </p:nvSpPr>
        <p:spPr>
          <a:xfrm>
            <a:off x="3059832" y="915566"/>
            <a:ext cx="5760640" cy="4104456"/>
          </a:xfrm>
        </p:spPr>
        <p:txBody>
          <a:bodyPr>
            <a:normAutofit fontScale="55000" lnSpcReduction="20000"/>
          </a:bodyPr>
          <a:lstStyle/>
          <a:p>
            <a:r>
              <a:rPr lang="de-CH" sz="3600" dirty="0"/>
              <a:t>Nichts machen ist keine Alternative. Aber schau dir gut! Mach Pausen und geniesse das Leben. </a:t>
            </a:r>
            <a:endParaRPr lang="de-CH" sz="3600" dirty="0" smtClean="0"/>
          </a:p>
          <a:p>
            <a:endParaRPr lang="de-CH" sz="3600" dirty="0"/>
          </a:p>
          <a:p>
            <a:r>
              <a:rPr lang="de-CH" sz="3600" dirty="0" smtClean="0"/>
              <a:t>Ein Bewusstsein was viel und was wenig bringt, hilft dir zu entscheiden, wo du dich engagieren willst.</a:t>
            </a:r>
            <a:r>
              <a:rPr lang="de-CH" sz="3600" dirty="0"/>
              <a:t> </a:t>
            </a:r>
            <a:endParaRPr lang="de-CH" sz="2200" dirty="0" smtClean="0"/>
          </a:p>
          <a:p>
            <a:endParaRPr lang="de-CH" sz="2900" dirty="0" smtClean="0"/>
          </a:p>
          <a:p>
            <a:r>
              <a:rPr lang="de-CH" sz="3600" dirty="0" smtClean="0"/>
              <a:t>Sei </a:t>
            </a:r>
            <a:r>
              <a:rPr lang="de-CH" sz="3600" dirty="0"/>
              <a:t>da aktiv, wo es dir Spass </a:t>
            </a:r>
            <a:r>
              <a:rPr lang="de-CH" sz="3600" dirty="0" smtClean="0"/>
              <a:t>macht und wo es tolle Leute gibt. Mit Weltrettungs-Hoffnung alleine geht dir der Atem aus.</a:t>
            </a:r>
          </a:p>
          <a:p>
            <a:endParaRPr lang="de-CH" dirty="0"/>
          </a:p>
          <a:p>
            <a:r>
              <a:rPr lang="de-CH" dirty="0" smtClean="0"/>
              <a:t>Klimazeitung abonnieren: </a:t>
            </a:r>
            <a:r>
              <a:rPr lang="de-CH" dirty="0">
                <a:hlinkClick r:id="rId3"/>
              </a:rPr>
              <a:t>https://bit.ly/Klimazeitung</a:t>
            </a:r>
            <a:endParaRPr lang="de-CH" dirty="0" smtClean="0"/>
          </a:p>
          <a:p>
            <a:endParaRPr lang="de-CH" dirty="0" smtClean="0"/>
          </a:p>
          <a:p>
            <a:r>
              <a:rPr lang="de-CH" dirty="0" smtClean="0"/>
              <a:t>Danke! @</a:t>
            </a:r>
            <a:r>
              <a:rPr lang="de-CH" dirty="0" err="1" smtClean="0"/>
              <a:t>climateanja</a:t>
            </a:r>
            <a:r>
              <a:rPr lang="de-CH" dirty="0" smtClean="0"/>
              <a:t>       </a:t>
            </a:r>
            <a:br>
              <a:rPr lang="de-CH" dirty="0" smtClean="0"/>
            </a:br>
            <a:r>
              <a:rPr lang="de-CH" dirty="0" smtClean="0">
                <a:hlinkClick r:id="rId4"/>
              </a:rPr>
              <a:t>climate@anjakollmuss.com</a:t>
            </a:r>
            <a:r>
              <a:rPr lang="de-CH" dirty="0" smtClean="0"/>
              <a:t> </a:t>
            </a:r>
            <a:br>
              <a:rPr lang="de-CH" dirty="0" smtClean="0"/>
            </a:br>
            <a:r>
              <a:rPr lang="de-CH" dirty="0">
                <a:hlinkClick r:id="rId5"/>
              </a:rPr>
              <a:t>http://www.anjakollmuss.com</a:t>
            </a:r>
            <a:r>
              <a:rPr lang="de-CH" dirty="0"/>
              <a:t> </a:t>
            </a:r>
          </a:p>
          <a:p>
            <a:endParaRPr lang="de-CH" dirty="0"/>
          </a:p>
          <a:p>
            <a:endParaRPr lang="de-CH" dirty="0"/>
          </a:p>
        </p:txBody>
      </p:sp>
      <p:pic>
        <p:nvPicPr>
          <p:cNvPr id="9218" name="Picture 2" descr="http://www.anjakollmuss.com/wp-content/uploads/2019/03/climateyears-1-1024x684-640x480.jpg"/>
          <p:cNvPicPr>
            <a:picLocks noChangeAspect="1" noChangeArrowheads="1"/>
          </p:cNvPicPr>
          <p:nvPr/>
        </p:nvPicPr>
        <p:blipFill rotWithShape="1">
          <a:blip r:embed="rId6">
            <a:extLst>
              <a:ext uri="{28A0092B-C50C-407E-A947-70E740481C1C}">
                <a14:useLocalDpi xmlns:a14="http://schemas.microsoft.com/office/drawing/2010/main" val="0"/>
              </a:ext>
            </a:extLst>
          </a:blip>
          <a:srcRect l="17818" r="36626"/>
          <a:stretch/>
        </p:blipFill>
        <p:spPr bwMode="auto">
          <a:xfrm>
            <a:off x="179512" y="943321"/>
            <a:ext cx="2777067"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233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K LITHO, LONDON, Regent Street, 1912 nach Hagen gelaufen, England, Luxus -  EUR 13,85 | PicClick DE"/>
          <p:cNvPicPr>
            <a:picLocks noChangeAspect="1" noChangeArrowheads="1"/>
          </p:cNvPicPr>
          <p:nvPr/>
        </p:nvPicPr>
        <p:blipFill rotWithShape="1">
          <a:blip r:embed="rId3">
            <a:extLst>
              <a:ext uri="{28A0092B-C50C-407E-A947-70E740481C1C}">
                <a14:useLocalDpi xmlns:a14="http://schemas.microsoft.com/office/drawing/2010/main" val="0"/>
              </a:ext>
            </a:extLst>
          </a:blip>
          <a:srcRect l="4507" t="7271" r="4382" b="7169"/>
          <a:stretch/>
        </p:blipFill>
        <p:spPr bwMode="auto">
          <a:xfrm>
            <a:off x="3217333" y="1034927"/>
            <a:ext cx="5780838" cy="3960206"/>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p:cNvSpPr>
            <a:spLocks noGrp="1"/>
          </p:cNvSpPr>
          <p:nvPr>
            <p:ph type="title"/>
          </p:nvPr>
        </p:nvSpPr>
        <p:spPr>
          <a:xfrm>
            <a:off x="611560" y="267494"/>
            <a:ext cx="8119814" cy="550954"/>
          </a:xfrm>
        </p:spPr>
        <p:txBody>
          <a:bodyPr>
            <a:normAutofit fontScale="90000"/>
          </a:bodyPr>
          <a:lstStyle/>
          <a:p>
            <a:r>
              <a:rPr lang="de-DE" dirty="0" smtClean="0"/>
              <a:t>Klimawandel</a:t>
            </a:r>
            <a:endParaRPr lang="de-DE" dirty="0"/>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714" r="4656"/>
          <a:stretch/>
        </p:blipFill>
        <p:spPr bwMode="auto">
          <a:xfrm>
            <a:off x="395536" y="1036383"/>
            <a:ext cx="2650067" cy="395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987824" y="1036383"/>
            <a:ext cx="4296365" cy="1128142"/>
            <a:chOff x="3070176" y="1031237"/>
            <a:chExt cx="4296365" cy="1128142"/>
          </a:xfrm>
        </p:grpSpPr>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55976" y="1031237"/>
              <a:ext cx="3010565" cy="1128142"/>
            </a:xfrm>
            <a:prstGeom prst="rect">
              <a:avLst/>
            </a:prstGeom>
            <a:noFill/>
            <a:ln w="5715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a:stCxn id="6" idx="1"/>
            </p:cNvCxnSpPr>
            <p:nvPr/>
          </p:nvCxnSpPr>
          <p:spPr>
            <a:xfrm flipH="1">
              <a:off x="3070176" y="1595308"/>
              <a:ext cx="1285800" cy="7333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336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Screenshot enthält.&#10;&#10;Automatisch generierte Beschreibung">
            <a:extLst>
              <a:ext uri="{FF2B5EF4-FFF2-40B4-BE49-F238E27FC236}">
                <a16:creationId xmlns="" xmlns:a16="http://schemas.microsoft.com/office/drawing/2014/main" id="{929217B2-2724-4061-8E57-04E3224EF0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10" y="381349"/>
            <a:ext cx="8714364" cy="4782689"/>
          </a:xfrm>
          <a:prstGeom prst="rect">
            <a:avLst/>
          </a:prstGeom>
        </p:spPr>
      </p:pic>
      <p:sp>
        <p:nvSpPr>
          <p:cNvPr id="20" name="Rectangle 19"/>
          <p:cNvSpPr/>
          <p:nvPr/>
        </p:nvSpPr>
        <p:spPr>
          <a:xfrm>
            <a:off x="7513983" y="662615"/>
            <a:ext cx="442393" cy="1872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Interaktive Schaltfläche: Leer 13">
            <a:hlinkClick r:id="" action="ppaction://noaction" highlightClick="1"/>
            <a:extLst>
              <a:ext uri="{FF2B5EF4-FFF2-40B4-BE49-F238E27FC236}">
                <a16:creationId xmlns="" xmlns:a16="http://schemas.microsoft.com/office/drawing/2014/main" id="{3459E23A-7FE9-42C6-AA09-9E9C373B5365}"/>
              </a:ext>
            </a:extLst>
          </p:cNvPr>
          <p:cNvSpPr/>
          <p:nvPr/>
        </p:nvSpPr>
        <p:spPr>
          <a:xfrm>
            <a:off x="7513983" y="5013515"/>
            <a:ext cx="496954" cy="129986"/>
          </a:xfrm>
          <a:prstGeom prst="actionButtonBlank">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latin typeface="GT Eesti Text Light" panose="00000400000000000000" pitchFamily="2" charset="0"/>
            </a:endParaRPr>
          </a:p>
        </p:txBody>
      </p:sp>
      <p:sp>
        <p:nvSpPr>
          <p:cNvPr id="2" name="Rectangle 1"/>
          <p:cNvSpPr/>
          <p:nvPr/>
        </p:nvSpPr>
        <p:spPr>
          <a:xfrm>
            <a:off x="1094015" y="1200912"/>
            <a:ext cx="6507285" cy="1154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l"/>
            <a:endParaRPr lang="de-CH" dirty="0">
              <a:solidFill>
                <a:schemeClr val="bg1"/>
              </a:solidFill>
              <a:latin typeface="GT Eesti Text Light" panose="00000400000000000000" pitchFamily="2" charset="0"/>
            </a:endParaRPr>
          </a:p>
        </p:txBody>
      </p:sp>
      <p:cxnSp>
        <p:nvCxnSpPr>
          <p:cNvPr id="7" name="Straight Connector 6"/>
          <p:cNvCxnSpPr/>
          <p:nvPr/>
        </p:nvCxnSpPr>
        <p:spPr>
          <a:xfrm flipV="1">
            <a:off x="7762460" y="773032"/>
            <a:ext cx="0" cy="1222654"/>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hteck 12">
            <a:extLst>
              <a:ext uri="{FF2B5EF4-FFF2-40B4-BE49-F238E27FC236}">
                <a16:creationId xmlns="" xmlns:a16="http://schemas.microsoft.com/office/drawing/2014/main" id="{CA5A5264-8653-480D-884D-AD03D8727CF2}"/>
              </a:ext>
            </a:extLst>
          </p:cNvPr>
          <p:cNvSpPr/>
          <p:nvPr/>
        </p:nvSpPr>
        <p:spPr>
          <a:xfrm>
            <a:off x="8247225" y="4567270"/>
            <a:ext cx="512000" cy="238527"/>
          </a:xfrm>
          <a:prstGeom prst="rect">
            <a:avLst/>
          </a:prstGeom>
        </p:spPr>
        <p:txBody>
          <a:bodyPr wrap="none" lIns="68580" tIns="34290" rIns="68580" bIns="34290">
            <a:spAutoFit/>
          </a:bodyPr>
          <a:lstStyle/>
          <a:p>
            <a:r>
              <a:rPr lang="de-CH" sz="1100" u="sng" dirty="0">
                <a:solidFill>
                  <a:schemeClr val="bg1">
                    <a:lumMod val="50000"/>
                  </a:schemeClr>
                </a:solidFill>
                <a:latin typeface="Calibri" panose="020F0502020204030204" pitchFamily="34" charset="0"/>
                <a:ea typeface="Calibri" panose="020F0502020204030204" pitchFamily="34" charset="0"/>
                <a:hlinkClick r:id="rId4">
                  <a:extLst>
                    <a:ext uri="{A12FA001-AC4F-418D-AE19-62706E023703}">
                      <ahyp:hlinkClr xmlns="" xmlns:ahyp="http://schemas.microsoft.com/office/drawing/2018/hyperlinkcolor" val="tx"/>
                    </a:ext>
                  </a:extLst>
                </a:hlinkClick>
              </a:rPr>
              <a:t>Quelle</a:t>
            </a:r>
            <a:endParaRPr lang="de-CH" sz="1100" dirty="0">
              <a:solidFill>
                <a:schemeClr val="bg1">
                  <a:lumMod val="50000"/>
                </a:schemeClr>
              </a:solidFill>
              <a:latin typeface="Calibri" panose="020F0502020204030204" pitchFamily="34" charset="0"/>
              <a:ea typeface="Calibri" panose="020F0502020204030204" pitchFamily="34" charset="0"/>
            </a:endParaRPr>
          </a:p>
        </p:txBody>
      </p:sp>
      <p:sp>
        <p:nvSpPr>
          <p:cNvPr id="10" name="TextBox 9"/>
          <p:cNvSpPr txBox="1"/>
          <p:nvPr/>
        </p:nvSpPr>
        <p:spPr>
          <a:xfrm>
            <a:off x="971600" y="277268"/>
            <a:ext cx="6465201" cy="992579"/>
          </a:xfrm>
          <a:prstGeom prst="rect">
            <a:avLst/>
          </a:prstGeom>
          <a:solidFill>
            <a:schemeClr val="bg1"/>
          </a:solidFill>
        </p:spPr>
        <p:txBody>
          <a:bodyPr wrap="square" lIns="68580" tIns="34290" rIns="68580" bIns="34290" rtlCol="0">
            <a:spAutoFit/>
          </a:bodyPr>
          <a:lstStyle/>
          <a:p>
            <a:r>
              <a:rPr lang="de-CH" sz="2000" dirty="0">
                <a:solidFill>
                  <a:srgbClr val="0070C0"/>
                </a:solidFill>
                <a:latin typeface="Arial Black" panose="020B0A04020102020204" pitchFamily="34" charset="0"/>
                <a:cs typeface="Arial" panose="020B0604020202020204" pitchFamily="34" charset="0"/>
              </a:rPr>
              <a:t>CO</a:t>
            </a:r>
            <a:r>
              <a:rPr lang="de-CH" sz="2000" baseline="-25000" dirty="0">
                <a:solidFill>
                  <a:srgbClr val="0070C0"/>
                </a:solidFill>
                <a:latin typeface="Arial Black" panose="020B0A04020102020204" pitchFamily="34" charset="0"/>
                <a:cs typeface="Arial" panose="020B0604020202020204" pitchFamily="34" charset="0"/>
              </a:rPr>
              <a:t>2</a:t>
            </a:r>
            <a:r>
              <a:rPr lang="de-CH" sz="2000" dirty="0">
                <a:solidFill>
                  <a:srgbClr val="0070C0"/>
                </a:solidFill>
                <a:latin typeface="Arial Black" panose="020B0A04020102020204" pitchFamily="34" charset="0"/>
                <a:cs typeface="Arial" panose="020B0604020202020204" pitchFamily="34" charset="0"/>
              </a:rPr>
              <a:t> Konzentration </a:t>
            </a:r>
            <a:r>
              <a:rPr lang="de-CH" sz="2000" dirty="0">
                <a:latin typeface="Arial Black" panose="020B0A04020102020204" pitchFamily="34" charset="0"/>
                <a:cs typeface="Arial" panose="020B0604020202020204" pitchFamily="34" charset="0"/>
              </a:rPr>
              <a:t>und </a:t>
            </a:r>
            <a:r>
              <a:rPr lang="de-CH" sz="2000" dirty="0">
                <a:solidFill>
                  <a:srgbClr val="C00000"/>
                </a:solidFill>
                <a:latin typeface="Arial Black" panose="020B0A04020102020204" pitchFamily="34" charset="0"/>
                <a:cs typeface="Arial" panose="020B0604020202020204" pitchFamily="34" charset="0"/>
              </a:rPr>
              <a:t>globale Temperatur </a:t>
            </a:r>
            <a:r>
              <a:rPr lang="de-CH" sz="2000" dirty="0">
                <a:latin typeface="Arial Black" panose="020B0A04020102020204" pitchFamily="34" charset="0"/>
                <a:cs typeface="Arial" panose="020B0604020202020204" pitchFamily="34" charset="0"/>
              </a:rPr>
              <a:t>in den letzten 800,000 </a:t>
            </a:r>
            <a:r>
              <a:rPr lang="de-CH" sz="2000" dirty="0" smtClean="0">
                <a:latin typeface="Arial Black" panose="020B0A04020102020204" pitchFamily="34" charset="0"/>
                <a:cs typeface="Arial" panose="020B0604020202020204" pitchFamily="34" charset="0"/>
              </a:rPr>
              <a:t>Jahren</a:t>
            </a:r>
          </a:p>
          <a:p>
            <a:endParaRPr lang="de-CH" sz="2000" dirty="0">
              <a:latin typeface="Arial Black" panose="020B0A04020102020204" pitchFamily="34" charset="0"/>
              <a:cs typeface="Arial" panose="020B0604020202020204" pitchFamily="34" charset="0"/>
            </a:endParaRPr>
          </a:p>
        </p:txBody>
      </p:sp>
      <p:sp>
        <p:nvSpPr>
          <p:cNvPr id="11" name="TextBox 10"/>
          <p:cNvSpPr txBox="1"/>
          <p:nvPr/>
        </p:nvSpPr>
        <p:spPr>
          <a:xfrm rot="16200000">
            <a:off x="-366482" y="2014724"/>
            <a:ext cx="1308011" cy="369332"/>
          </a:xfrm>
          <a:prstGeom prst="rect">
            <a:avLst/>
          </a:prstGeom>
          <a:noFill/>
        </p:spPr>
        <p:txBody>
          <a:bodyPr wrap="square" rtlCol="0">
            <a:spAutoFit/>
          </a:bodyPr>
          <a:lstStyle/>
          <a:p>
            <a:r>
              <a:rPr lang="de-CH" dirty="0" smtClean="0">
                <a:solidFill>
                  <a:schemeClr val="accent1">
                    <a:lumMod val="75000"/>
                  </a:schemeClr>
                </a:solidFill>
                <a:latin typeface="Bahnschrift SemiBold" panose="020B0502040204020203" pitchFamily="34" charset="0"/>
              </a:rPr>
              <a:t>ppm</a:t>
            </a:r>
            <a:endParaRPr lang="de-CH" dirty="0">
              <a:solidFill>
                <a:schemeClr val="accent1">
                  <a:lumMod val="75000"/>
                </a:schemeClr>
              </a:solidFill>
              <a:latin typeface="Bahnschrift SemiBold" panose="020B0502040204020203" pitchFamily="34" charset="0"/>
            </a:endParaRPr>
          </a:p>
        </p:txBody>
      </p:sp>
      <p:sp>
        <p:nvSpPr>
          <p:cNvPr id="12" name="TextBox 11"/>
          <p:cNvSpPr txBox="1"/>
          <p:nvPr/>
        </p:nvSpPr>
        <p:spPr>
          <a:xfrm rot="5400000">
            <a:off x="7616176" y="3227552"/>
            <a:ext cx="1631430" cy="369332"/>
          </a:xfrm>
          <a:prstGeom prst="rect">
            <a:avLst/>
          </a:prstGeom>
          <a:noFill/>
        </p:spPr>
        <p:txBody>
          <a:bodyPr wrap="square" rtlCol="0">
            <a:spAutoFit/>
          </a:bodyPr>
          <a:lstStyle/>
          <a:p>
            <a:r>
              <a:rPr lang="de-CH" dirty="0" smtClean="0">
                <a:solidFill>
                  <a:srgbClr val="FF0000"/>
                </a:solidFill>
                <a:latin typeface="Bahnschrift SemiBold" panose="020B0502040204020203" pitchFamily="34" charset="0"/>
              </a:rPr>
              <a:t>Temperatur</a:t>
            </a:r>
            <a:endParaRPr lang="de-CH" dirty="0">
              <a:solidFill>
                <a:srgbClr val="FF0000"/>
              </a:solidFill>
              <a:latin typeface="Bahnschrift SemiBold" panose="020B0502040204020203" pitchFamily="34" charset="0"/>
            </a:endParaRPr>
          </a:p>
        </p:txBody>
      </p:sp>
      <p:sp>
        <p:nvSpPr>
          <p:cNvPr id="13" name="Rectangle 12"/>
          <p:cNvSpPr/>
          <p:nvPr/>
        </p:nvSpPr>
        <p:spPr>
          <a:xfrm>
            <a:off x="7668344" y="1923678"/>
            <a:ext cx="248477" cy="2653662"/>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935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67544" y="339791"/>
            <a:ext cx="8280920" cy="4536504"/>
          </a:xfrm>
        </p:spPr>
      </p:pic>
      <p:sp>
        <p:nvSpPr>
          <p:cNvPr id="2" name="Title 1"/>
          <p:cNvSpPr>
            <a:spLocks noGrp="1"/>
          </p:cNvSpPr>
          <p:nvPr>
            <p:ph type="title"/>
          </p:nvPr>
        </p:nvSpPr>
        <p:spPr>
          <a:xfrm>
            <a:off x="457200" y="51470"/>
            <a:ext cx="8229600" cy="504056"/>
          </a:xfrm>
        </p:spPr>
        <p:txBody>
          <a:bodyPr>
            <a:normAutofit fontScale="90000"/>
          </a:bodyPr>
          <a:lstStyle/>
          <a:p>
            <a:r>
              <a:rPr lang="de-CH" sz="3600" dirty="0" smtClean="0"/>
              <a:t>«Der Mensch erscheint im Holozän»</a:t>
            </a:r>
            <a:endParaRPr lang="de-CH" sz="3600" dirty="0"/>
          </a:p>
        </p:txBody>
      </p:sp>
      <p:sp>
        <p:nvSpPr>
          <p:cNvPr id="6" name="Rectangle 5"/>
          <p:cNvSpPr/>
          <p:nvPr/>
        </p:nvSpPr>
        <p:spPr>
          <a:xfrm>
            <a:off x="8172400" y="4722407"/>
            <a:ext cx="773832" cy="307777"/>
          </a:xfrm>
          <a:prstGeom prst="rect">
            <a:avLst/>
          </a:prstGeom>
        </p:spPr>
        <p:txBody>
          <a:bodyPr wrap="square">
            <a:spAutoFit/>
          </a:bodyPr>
          <a:lstStyle/>
          <a:p>
            <a:r>
              <a:rPr lang="de-CH" sz="1400" dirty="0" smtClean="0">
                <a:hlinkClick r:id="rId4"/>
              </a:rPr>
              <a:t>Quelle</a:t>
            </a:r>
            <a:r>
              <a:rPr lang="de-CH" sz="1400" dirty="0" smtClean="0"/>
              <a:t> </a:t>
            </a:r>
            <a:endParaRPr lang="de-CH" sz="1400" dirty="0"/>
          </a:p>
        </p:txBody>
      </p:sp>
    </p:spTree>
    <p:extLst>
      <p:ext uri="{BB962C8B-B14F-4D97-AF65-F5344CB8AC3E}">
        <p14:creationId xmlns:p14="http://schemas.microsoft.com/office/powerpoint/2010/main" val="2229149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2738</Words>
  <Application>Microsoft Office PowerPoint</Application>
  <PresentationFormat>On-screen Show (16:9)</PresentationFormat>
  <Paragraphs>516</Paragraphs>
  <Slides>62</Slides>
  <Notes>58</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Anja Kollmuss</vt:lpstr>
      <vt:lpstr>Teil 1  Wo stehen wir?  Teil 2 Unverpackt oder Legislaturpaket?  </vt:lpstr>
      <vt:lpstr>Das Anthropozän</vt:lpstr>
      <vt:lpstr>Wachstumsexplosions nach 1950</vt:lpstr>
      <vt:lpstr>Auswirkungen</vt:lpstr>
      <vt:lpstr>Luftverschmutzung durch fossile Energie</vt:lpstr>
      <vt:lpstr>Klimawandel</vt:lpstr>
      <vt:lpstr>PowerPoint Presentation</vt:lpstr>
      <vt:lpstr>«Der Mensch erscheint im Holozän»</vt:lpstr>
      <vt:lpstr>PowerPoint Presentation</vt:lpstr>
      <vt:lpstr>PowerPoint Presentation</vt:lpstr>
      <vt:lpstr>PowerPoint Presentation</vt:lpstr>
      <vt:lpstr>PowerPoint Presentation</vt:lpstr>
      <vt:lpstr>Quiz</vt:lpstr>
      <vt:lpstr>Ozeane</vt:lpstr>
      <vt:lpstr>PowerPoint Presentation</vt:lpstr>
      <vt:lpstr>Das Pariser Abkommen 2015</vt:lpstr>
      <vt:lpstr>Weltklimarat (IPCC) ist deutlich</vt:lpstr>
      <vt:lpstr>Was brauchts?</vt:lpstr>
      <vt:lpstr>Was brauchts?</vt:lpstr>
      <vt:lpstr>PowerPoint Presentation</vt:lpstr>
      <vt:lpstr>PowerPoint Presentation</vt:lpstr>
      <vt:lpstr>Die Verursacher</vt:lpstr>
      <vt:lpstr>Tödliche Hitzetage 2100</vt:lpstr>
      <vt:lpstr>Die Welt von morgen ist  (noch teilweise) in unseren Händen</vt:lpstr>
      <vt:lpstr>Teil 1  Wo stehen wir?  Teil 2 Unverpackt oder Legislaturpaket? </vt:lpstr>
      <vt:lpstr>Grösste Handlungs-Hebel  als Bürger:innen und Konsument:innen</vt:lpstr>
      <vt:lpstr>Geld</vt:lpstr>
      <vt:lpstr>       Geld spenden</vt:lpstr>
      <vt:lpstr>       Geld investieren</vt:lpstr>
      <vt:lpstr>Engagieren:  Für einen zukunftstauglichen Finanzsektor</vt:lpstr>
      <vt:lpstr>Vor Gericht</vt:lpstr>
      <vt:lpstr>Klimaseniorinnen vor Gericht</vt:lpstr>
      <vt:lpstr>Politische Rechte: diskutieren, agieren! </vt:lpstr>
      <vt:lpstr>Lebensstil  Schweizer Durchschnitt: über 12 Tonnen CO2/Jahr</vt:lpstr>
      <vt:lpstr>Mobilität</vt:lpstr>
      <vt:lpstr>PowerPoint Presentation</vt:lpstr>
      <vt:lpstr>PowerPoint Presentation</vt:lpstr>
      <vt:lpstr>Flugverkehr</vt:lpstr>
      <vt:lpstr>PowerPoint Presentation</vt:lpstr>
      <vt:lpstr>Wohnen</vt:lpstr>
      <vt:lpstr>PowerPoint Presentation</vt:lpstr>
      <vt:lpstr>Ernährung</vt:lpstr>
      <vt:lpstr>Landwirtschaft dominiert Natur</vt:lpstr>
      <vt:lpstr>PowerPoint Presentation</vt:lpstr>
      <vt:lpstr>Foodwaste</vt:lpstr>
      <vt:lpstr>PowerPoint Presentation</vt:lpstr>
      <vt:lpstr>PowerPoint Presentation</vt:lpstr>
      <vt:lpstr>Klimabilanz per 100 g Protein</vt:lpstr>
      <vt:lpstr>PowerPoint Presentation</vt:lpstr>
      <vt:lpstr>Genussmittel Getränke &amp; Schokolade</vt:lpstr>
      <vt:lpstr>PowerPoint Presentation</vt:lpstr>
      <vt:lpstr>PowerPoint Presentation</vt:lpstr>
      <vt:lpstr>Per Flugzeug </vt:lpstr>
      <vt:lpstr>PowerPoint Presentation</vt:lpstr>
      <vt:lpstr>  Verpackung: Don’t worry!</vt:lpstr>
      <vt:lpstr>PowerPoint Presentation</vt:lpstr>
      <vt:lpstr>Konsum</vt:lpstr>
      <vt:lpstr>Kleider</vt:lpstr>
      <vt:lpstr>PowerPoint Presentation</vt:lpstr>
      <vt:lpstr>Lebensstil oder Politik?</vt:lpstr>
      <vt:lpstr>Fazit: Fazit: Find your pleasure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Snappy title about how we fuck up the world</dc:title>
  <dc:creator>Anja Kollmuss</dc:creator>
  <cp:lastModifiedBy>Anja Kollmuss</cp:lastModifiedBy>
  <cp:revision>460</cp:revision>
  <cp:lastPrinted>2022-05-07T08:04:01Z</cp:lastPrinted>
  <dcterms:created xsi:type="dcterms:W3CDTF">2020-12-27T09:21:30Z</dcterms:created>
  <dcterms:modified xsi:type="dcterms:W3CDTF">2022-06-25T08:01:51Z</dcterms:modified>
</cp:coreProperties>
</file>